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33_355DA914.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68" r:id="rId3"/>
    <p:sldId id="302" r:id="rId4"/>
    <p:sldId id="290" r:id="rId5"/>
    <p:sldId id="269" r:id="rId6"/>
    <p:sldId id="270" r:id="rId7"/>
    <p:sldId id="271" r:id="rId8"/>
    <p:sldId id="272" r:id="rId9"/>
    <p:sldId id="307" r:id="rId10"/>
    <p:sldId id="303" r:id="rId11"/>
    <p:sldId id="316" r:id="rId12"/>
    <p:sldId id="315" r:id="rId13"/>
    <p:sldId id="317" r:id="rId14"/>
    <p:sldId id="318" r:id="rId15"/>
    <p:sldId id="319" r:id="rId16"/>
    <p:sldId id="320" r:id="rId17"/>
    <p:sldId id="321" r:id="rId18"/>
    <p:sldId id="281" r:id="rId19"/>
    <p:sldId id="273"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F77932-6D23-86D0-8861-1C5E0D4800B0}" name="Susan Stewart" initials="SS" userId="S::slstewart@napacoe.org::252be9ea-6e15-4a8f-b3df-5b1f1b98dbf0" providerId="AD"/>
  <p188:author id="{D35BFBA7-A14F-941A-7583-BB816A0E3631}" name="Paul Luelmo" initials="PL" userId="S::pluelmo@sdsu.edu::3e54030e-2763-4eaf-bc79-123f600a11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B8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820"/>
    <p:restoredTop sz="86423"/>
  </p:normalViewPr>
  <p:slideViewPr>
    <p:cSldViewPr snapToGrid="0" snapToObjects="1">
      <p:cViewPr varScale="1">
        <p:scale>
          <a:sx n="75" d="100"/>
          <a:sy n="75" d="100"/>
        </p:scale>
        <p:origin x="176" y="656"/>
      </p:cViewPr>
      <p:guideLst/>
    </p:cSldViewPr>
  </p:slideViewPr>
  <p:outlineViewPr>
    <p:cViewPr>
      <p:scale>
        <a:sx n="33" d="100"/>
        <a:sy n="33" d="100"/>
      </p:scale>
      <p:origin x="0" y="-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133_355DA914.xml><?xml version="1.0" encoding="utf-8"?>
<p188:cmLst xmlns:a="http://schemas.openxmlformats.org/drawingml/2006/main" xmlns:r="http://schemas.openxmlformats.org/officeDocument/2006/relationships" xmlns:p188="http://schemas.microsoft.com/office/powerpoint/2018/8/main">
  <p188:cm id="{4E439FF4-BC6D-B94A-A72C-CA29A5C73234}" authorId="{D5F77932-6D23-86D0-8861-1C5E0D4800B0}" status="resolved" created="2023-04-05T02:36:22.007" complete="100000">
    <ac:txMkLst xmlns:ac="http://schemas.microsoft.com/office/drawing/2013/main/command">
      <pc:docMk xmlns:pc="http://schemas.microsoft.com/office/powerpoint/2013/main/command"/>
      <pc:sldMk xmlns:pc="http://schemas.microsoft.com/office/powerpoint/2013/main/command" cId="895330580" sldId="307"/>
      <ac:spMk id="3" creationId="{E37691B6-29DB-E549-96AA-9B582C920051}"/>
      <ac:txMk cp="0" len="37">
        <ac:context len="58" hash="779886330"/>
      </ac:txMk>
    </ac:txMkLst>
    <p188:pos x="5413829" y="572253"/>
    <p188:txBody>
      <a:bodyPr/>
      <a:lstStyle/>
      <a:p>
        <a:r>
          <a:rPr lang="en-US"/>
          <a:t>Questions first…then start the recording?</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1F903-FE2E-4FC6-A712-93627AECCE4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997B3D-3B85-4EB0-B55E-350847DB172C}">
      <dgm:prSet/>
      <dgm:spPr/>
      <dgm:t>
        <a:bodyPr/>
        <a:lstStyle/>
        <a:p>
          <a:pPr>
            <a:defRPr cap="all"/>
          </a:pPr>
          <a:r>
            <a:rPr lang="en-US"/>
            <a:t>Introductions</a:t>
          </a:r>
        </a:p>
      </dgm:t>
    </dgm:pt>
    <dgm:pt modelId="{A8503CFE-1E3F-40FD-A73A-6160C596CA45}" type="parTrans" cxnId="{1E1426CB-53A5-4C09-8F4A-6BBE99499FEB}">
      <dgm:prSet/>
      <dgm:spPr/>
      <dgm:t>
        <a:bodyPr/>
        <a:lstStyle/>
        <a:p>
          <a:endParaRPr lang="en-US"/>
        </a:p>
      </dgm:t>
    </dgm:pt>
    <dgm:pt modelId="{97551C32-ED5A-4E37-A388-8961BF69660C}" type="sibTrans" cxnId="{1E1426CB-53A5-4C09-8F4A-6BBE99499FEB}">
      <dgm:prSet/>
      <dgm:spPr/>
      <dgm:t>
        <a:bodyPr/>
        <a:lstStyle/>
        <a:p>
          <a:endParaRPr lang="en-US"/>
        </a:p>
      </dgm:t>
    </dgm:pt>
    <dgm:pt modelId="{108E53A9-250C-4C6C-B29A-70FBE9338E52}">
      <dgm:prSet/>
      <dgm:spPr/>
      <dgm:t>
        <a:bodyPr/>
        <a:lstStyle/>
        <a:p>
          <a:pPr>
            <a:defRPr cap="all"/>
          </a:pPr>
          <a:r>
            <a:rPr lang="en-US"/>
            <a:t>What to expect </a:t>
          </a:r>
        </a:p>
      </dgm:t>
    </dgm:pt>
    <dgm:pt modelId="{B485615E-0ADA-4B56-88C6-01C9ED48B225}" type="parTrans" cxnId="{2583988E-35F1-4FA4-8851-228B093D8E65}">
      <dgm:prSet/>
      <dgm:spPr/>
      <dgm:t>
        <a:bodyPr/>
        <a:lstStyle/>
        <a:p>
          <a:endParaRPr lang="en-US"/>
        </a:p>
      </dgm:t>
    </dgm:pt>
    <dgm:pt modelId="{4345F3F3-609D-4A32-A8FC-22EEBD8EC748}" type="sibTrans" cxnId="{2583988E-35F1-4FA4-8851-228B093D8E65}">
      <dgm:prSet/>
      <dgm:spPr/>
      <dgm:t>
        <a:bodyPr/>
        <a:lstStyle/>
        <a:p>
          <a:endParaRPr lang="en-US"/>
        </a:p>
      </dgm:t>
    </dgm:pt>
    <dgm:pt modelId="{31056A1E-D7EF-4577-B85F-A62487FAD95C}">
      <dgm:prSet/>
      <dgm:spPr/>
      <dgm:t>
        <a:bodyPr/>
        <a:lstStyle/>
        <a:p>
          <a:pPr>
            <a:defRPr cap="all"/>
          </a:pPr>
          <a:r>
            <a:rPr lang="en-US" dirty="0"/>
            <a:t>Questions &amp; Answers</a:t>
          </a:r>
        </a:p>
      </dgm:t>
    </dgm:pt>
    <dgm:pt modelId="{6F88A896-450F-4A98-BC92-AAADFCB8C797}" type="parTrans" cxnId="{31B2BCED-54A6-44AC-8CB3-77D34A32ED87}">
      <dgm:prSet/>
      <dgm:spPr/>
      <dgm:t>
        <a:bodyPr/>
        <a:lstStyle/>
        <a:p>
          <a:endParaRPr lang="en-US"/>
        </a:p>
      </dgm:t>
    </dgm:pt>
    <dgm:pt modelId="{F86CCFC8-0561-448F-AA29-075C377ADAAB}" type="sibTrans" cxnId="{31B2BCED-54A6-44AC-8CB3-77D34A32ED87}">
      <dgm:prSet/>
      <dgm:spPr/>
      <dgm:t>
        <a:bodyPr/>
        <a:lstStyle/>
        <a:p>
          <a:endParaRPr lang="en-US"/>
        </a:p>
      </dgm:t>
    </dgm:pt>
    <dgm:pt modelId="{E8EA98A1-1193-4022-B664-F91951764264}" type="pres">
      <dgm:prSet presAssocID="{91A1F903-FE2E-4FC6-A712-93627AECCE43}" presName="root" presStyleCnt="0">
        <dgm:presLayoutVars>
          <dgm:dir/>
          <dgm:resizeHandles val="exact"/>
        </dgm:presLayoutVars>
      </dgm:prSet>
      <dgm:spPr/>
    </dgm:pt>
    <dgm:pt modelId="{75BCE0B3-12BE-46D3-8C3F-9EE6F4B6CC7F}" type="pres">
      <dgm:prSet presAssocID="{3E997B3D-3B85-4EB0-B55E-350847DB172C}" presName="compNode" presStyleCnt="0"/>
      <dgm:spPr/>
    </dgm:pt>
    <dgm:pt modelId="{826686F9-097F-49A9-9450-3C4753FEEFED}" type="pres">
      <dgm:prSet presAssocID="{3E997B3D-3B85-4EB0-B55E-350847DB172C}" presName="iconBgRect" presStyleLbl="bgShp" presStyleIdx="0" presStyleCnt="3"/>
      <dgm:spPr/>
    </dgm:pt>
    <dgm:pt modelId="{ED789DA3-B15E-46D9-9CFA-CFF9290E1E72}" type="pres">
      <dgm:prSet presAssocID="{3E997B3D-3B85-4EB0-B55E-350847DB17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E5120AF-3C38-4764-A63F-0F598816F091}" type="pres">
      <dgm:prSet presAssocID="{3E997B3D-3B85-4EB0-B55E-350847DB172C}" presName="spaceRect" presStyleCnt="0"/>
      <dgm:spPr/>
    </dgm:pt>
    <dgm:pt modelId="{7FFBA39C-A550-46BE-80F2-E98B40C2D2BF}" type="pres">
      <dgm:prSet presAssocID="{3E997B3D-3B85-4EB0-B55E-350847DB172C}" presName="textRect" presStyleLbl="revTx" presStyleIdx="0" presStyleCnt="3">
        <dgm:presLayoutVars>
          <dgm:chMax val="1"/>
          <dgm:chPref val="1"/>
        </dgm:presLayoutVars>
      </dgm:prSet>
      <dgm:spPr/>
    </dgm:pt>
    <dgm:pt modelId="{29D19930-9EC0-4919-BF3D-A3B6FD2A7D1B}" type="pres">
      <dgm:prSet presAssocID="{97551C32-ED5A-4E37-A388-8961BF69660C}" presName="sibTrans" presStyleCnt="0"/>
      <dgm:spPr/>
    </dgm:pt>
    <dgm:pt modelId="{1F2AE44D-5A3F-41BE-816E-1BC8B801054F}" type="pres">
      <dgm:prSet presAssocID="{108E53A9-250C-4C6C-B29A-70FBE9338E52}" presName="compNode" presStyleCnt="0"/>
      <dgm:spPr/>
    </dgm:pt>
    <dgm:pt modelId="{EF1CD9BA-C272-4687-9C5F-A5EE680AE001}" type="pres">
      <dgm:prSet presAssocID="{108E53A9-250C-4C6C-B29A-70FBE9338E52}" presName="iconBgRect" presStyleLbl="bgShp" presStyleIdx="1" presStyleCnt="3"/>
      <dgm:spPr/>
    </dgm:pt>
    <dgm:pt modelId="{A758A4D3-B4C3-4019-B820-F0AFD5A3D9BD}" type="pres">
      <dgm:prSet presAssocID="{108E53A9-250C-4C6C-B29A-70FBE9338E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562AE02-A5A3-4E51-8C09-D9EE62F5AFF9}" type="pres">
      <dgm:prSet presAssocID="{108E53A9-250C-4C6C-B29A-70FBE9338E52}" presName="spaceRect" presStyleCnt="0"/>
      <dgm:spPr/>
    </dgm:pt>
    <dgm:pt modelId="{0F21355B-2B7A-49FC-A2DA-0F34250FF519}" type="pres">
      <dgm:prSet presAssocID="{108E53A9-250C-4C6C-B29A-70FBE9338E52}" presName="textRect" presStyleLbl="revTx" presStyleIdx="1" presStyleCnt="3">
        <dgm:presLayoutVars>
          <dgm:chMax val="1"/>
          <dgm:chPref val="1"/>
        </dgm:presLayoutVars>
      </dgm:prSet>
      <dgm:spPr/>
    </dgm:pt>
    <dgm:pt modelId="{924E77D6-DD84-4FC8-BD3A-9302A682CB94}" type="pres">
      <dgm:prSet presAssocID="{4345F3F3-609D-4A32-A8FC-22EEBD8EC748}" presName="sibTrans" presStyleCnt="0"/>
      <dgm:spPr/>
    </dgm:pt>
    <dgm:pt modelId="{029AEAB8-F1CC-4740-A582-043A8F428DBE}" type="pres">
      <dgm:prSet presAssocID="{31056A1E-D7EF-4577-B85F-A62487FAD95C}" presName="compNode" presStyleCnt="0"/>
      <dgm:spPr/>
    </dgm:pt>
    <dgm:pt modelId="{FF382EC1-C348-47F2-8B0D-3E08E48A674F}" type="pres">
      <dgm:prSet presAssocID="{31056A1E-D7EF-4577-B85F-A62487FAD95C}" presName="iconBgRect" presStyleLbl="bgShp" presStyleIdx="2" presStyleCnt="3" custLinFactNeighborX="-987" custLinFactNeighborY="9180"/>
      <dgm:spPr/>
    </dgm:pt>
    <dgm:pt modelId="{A5292AD0-69E7-41C7-AFE8-940E05C81FFD}" type="pres">
      <dgm:prSet presAssocID="{31056A1E-D7EF-4577-B85F-A62487FAD9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A8C416AE-7EE2-4107-BCE9-6BA0ACEE9F49}" type="pres">
      <dgm:prSet presAssocID="{31056A1E-D7EF-4577-B85F-A62487FAD95C}" presName="spaceRect" presStyleCnt="0"/>
      <dgm:spPr/>
    </dgm:pt>
    <dgm:pt modelId="{A2961254-8ECC-4738-B088-8E8570A492BF}" type="pres">
      <dgm:prSet presAssocID="{31056A1E-D7EF-4577-B85F-A62487FAD95C}" presName="textRect" presStyleLbl="revTx" presStyleIdx="2" presStyleCnt="3" custScaleY="175270" custLinFactNeighborX="930" custLinFactNeighborY="47719">
        <dgm:presLayoutVars>
          <dgm:chMax val="1"/>
          <dgm:chPref val="1"/>
        </dgm:presLayoutVars>
      </dgm:prSet>
      <dgm:spPr/>
    </dgm:pt>
  </dgm:ptLst>
  <dgm:cxnLst>
    <dgm:cxn modelId="{3AC33B05-74E5-4F5C-A60E-2E41CDFFB5D4}" type="presOf" srcId="{108E53A9-250C-4C6C-B29A-70FBE9338E52}" destId="{0F21355B-2B7A-49FC-A2DA-0F34250FF519}" srcOrd="0" destOrd="0" presId="urn:microsoft.com/office/officeart/2018/5/layout/IconCircleLabelList"/>
    <dgm:cxn modelId="{A003B681-58ED-442F-9546-857868A430EE}" type="presOf" srcId="{3E997B3D-3B85-4EB0-B55E-350847DB172C}" destId="{7FFBA39C-A550-46BE-80F2-E98B40C2D2BF}" srcOrd="0" destOrd="0" presId="urn:microsoft.com/office/officeart/2018/5/layout/IconCircleLabelList"/>
    <dgm:cxn modelId="{2583988E-35F1-4FA4-8851-228B093D8E65}" srcId="{91A1F903-FE2E-4FC6-A712-93627AECCE43}" destId="{108E53A9-250C-4C6C-B29A-70FBE9338E52}" srcOrd="1" destOrd="0" parTransId="{B485615E-0ADA-4B56-88C6-01C9ED48B225}" sibTransId="{4345F3F3-609D-4A32-A8FC-22EEBD8EC748}"/>
    <dgm:cxn modelId="{2CA3D3C5-456B-4814-A94A-8B2F5A02DD75}" type="presOf" srcId="{31056A1E-D7EF-4577-B85F-A62487FAD95C}" destId="{A2961254-8ECC-4738-B088-8E8570A492BF}" srcOrd="0" destOrd="0" presId="urn:microsoft.com/office/officeart/2018/5/layout/IconCircleLabelList"/>
    <dgm:cxn modelId="{1E1426CB-53A5-4C09-8F4A-6BBE99499FEB}" srcId="{91A1F903-FE2E-4FC6-A712-93627AECCE43}" destId="{3E997B3D-3B85-4EB0-B55E-350847DB172C}" srcOrd="0" destOrd="0" parTransId="{A8503CFE-1E3F-40FD-A73A-6160C596CA45}" sibTransId="{97551C32-ED5A-4E37-A388-8961BF69660C}"/>
    <dgm:cxn modelId="{5E4B32D5-222E-4133-9A2D-4D54EA7E786C}" type="presOf" srcId="{91A1F903-FE2E-4FC6-A712-93627AECCE43}" destId="{E8EA98A1-1193-4022-B664-F91951764264}" srcOrd="0" destOrd="0" presId="urn:microsoft.com/office/officeart/2018/5/layout/IconCircleLabelList"/>
    <dgm:cxn modelId="{31B2BCED-54A6-44AC-8CB3-77D34A32ED87}" srcId="{91A1F903-FE2E-4FC6-A712-93627AECCE43}" destId="{31056A1E-D7EF-4577-B85F-A62487FAD95C}" srcOrd="2" destOrd="0" parTransId="{6F88A896-450F-4A98-BC92-AAADFCB8C797}" sibTransId="{F86CCFC8-0561-448F-AA29-075C377ADAAB}"/>
    <dgm:cxn modelId="{2770AB95-3D15-4DE6-9DB3-2D04D48C3EBD}" type="presParOf" srcId="{E8EA98A1-1193-4022-B664-F91951764264}" destId="{75BCE0B3-12BE-46D3-8C3F-9EE6F4B6CC7F}" srcOrd="0" destOrd="0" presId="urn:microsoft.com/office/officeart/2018/5/layout/IconCircleLabelList"/>
    <dgm:cxn modelId="{D41D1325-9AFF-4DAC-AAC6-B41489609286}" type="presParOf" srcId="{75BCE0B3-12BE-46D3-8C3F-9EE6F4B6CC7F}" destId="{826686F9-097F-49A9-9450-3C4753FEEFED}" srcOrd="0" destOrd="0" presId="urn:microsoft.com/office/officeart/2018/5/layout/IconCircleLabelList"/>
    <dgm:cxn modelId="{825E6043-9755-4B2C-BA04-AD45C0AE3E83}" type="presParOf" srcId="{75BCE0B3-12BE-46D3-8C3F-9EE6F4B6CC7F}" destId="{ED789DA3-B15E-46D9-9CFA-CFF9290E1E72}" srcOrd="1" destOrd="0" presId="urn:microsoft.com/office/officeart/2018/5/layout/IconCircleLabelList"/>
    <dgm:cxn modelId="{9002E9C7-F4FB-49DC-B6DE-260F7C040878}" type="presParOf" srcId="{75BCE0B3-12BE-46D3-8C3F-9EE6F4B6CC7F}" destId="{EE5120AF-3C38-4764-A63F-0F598816F091}" srcOrd="2" destOrd="0" presId="urn:microsoft.com/office/officeart/2018/5/layout/IconCircleLabelList"/>
    <dgm:cxn modelId="{A93835A7-2671-4413-9B8F-7696B35E41EF}" type="presParOf" srcId="{75BCE0B3-12BE-46D3-8C3F-9EE6F4B6CC7F}" destId="{7FFBA39C-A550-46BE-80F2-E98B40C2D2BF}" srcOrd="3" destOrd="0" presId="urn:microsoft.com/office/officeart/2018/5/layout/IconCircleLabelList"/>
    <dgm:cxn modelId="{94A0E305-7733-43F4-B39D-C14E8DAD2991}" type="presParOf" srcId="{E8EA98A1-1193-4022-B664-F91951764264}" destId="{29D19930-9EC0-4919-BF3D-A3B6FD2A7D1B}" srcOrd="1" destOrd="0" presId="urn:microsoft.com/office/officeart/2018/5/layout/IconCircleLabelList"/>
    <dgm:cxn modelId="{4967AC1F-E09A-4E46-B3D1-5301B1ACE3A0}" type="presParOf" srcId="{E8EA98A1-1193-4022-B664-F91951764264}" destId="{1F2AE44D-5A3F-41BE-816E-1BC8B801054F}" srcOrd="2" destOrd="0" presId="urn:microsoft.com/office/officeart/2018/5/layout/IconCircleLabelList"/>
    <dgm:cxn modelId="{449F8D55-EF62-45F0-87C6-F3C6DC5FD4A0}" type="presParOf" srcId="{1F2AE44D-5A3F-41BE-816E-1BC8B801054F}" destId="{EF1CD9BA-C272-4687-9C5F-A5EE680AE001}" srcOrd="0" destOrd="0" presId="urn:microsoft.com/office/officeart/2018/5/layout/IconCircleLabelList"/>
    <dgm:cxn modelId="{F2B8FED7-1A37-4CA9-9FDB-B7A30374014D}" type="presParOf" srcId="{1F2AE44D-5A3F-41BE-816E-1BC8B801054F}" destId="{A758A4D3-B4C3-4019-B820-F0AFD5A3D9BD}" srcOrd="1" destOrd="0" presId="urn:microsoft.com/office/officeart/2018/5/layout/IconCircleLabelList"/>
    <dgm:cxn modelId="{04ACC8B7-A598-4467-988C-68765FF25913}" type="presParOf" srcId="{1F2AE44D-5A3F-41BE-816E-1BC8B801054F}" destId="{F562AE02-A5A3-4E51-8C09-D9EE62F5AFF9}" srcOrd="2" destOrd="0" presId="urn:microsoft.com/office/officeart/2018/5/layout/IconCircleLabelList"/>
    <dgm:cxn modelId="{35FA3B26-6651-4C44-B0F9-D9D02993071B}" type="presParOf" srcId="{1F2AE44D-5A3F-41BE-816E-1BC8B801054F}" destId="{0F21355B-2B7A-49FC-A2DA-0F34250FF519}" srcOrd="3" destOrd="0" presId="urn:microsoft.com/office/officeart/2018/5/layout/IconCircleLabelList"/>
    <dgm:cxn modelId="{FFBC4966-75D1-4166-A730-D0F255A555E4}" type="presParOf" srcId="{E8EA98A1-1193-4022-B664-F91951764264}" destId="{924E77D6-DD84-4FC8-BD3A-9302A682CB94}" srcOrd="3" destOrd="0" presId="urn:microsoft.com/office/officeart/2018/5/layout/IconCircleLabelList"/>
    <dgm:cxn modelId="{B8F2D455-80E5-4B20-B16F-01623E77CEAC}" type="presParOf" srcId="{E8EA98A1-1193-4022-B664-F91951764264}" destId="{029AEAB8-F1CC-4740-A582-043A8F428DBE}" srcOrd="4" destOrd="0" presId="urn:microsoft.com/office/officeart/2018/5/layout/IconCircleLabelList"/>
    <dgm:cxn modelId="{9D8C22E5-269D-47BC-8EA7-84AC0AB3B8DF}" type="presParOf" srcId="{029AEAB8-F1CC-4740-A582-043A8F428DBE}" destId="{FF382EC1-C348-47F2-8B0D-3E08E48A674F}" srcOrd="0" destOrd="0" presId="urn:microsoft.com/office/officeart/2018/5/layout/IconCircleLabelList"/>
    <dgm:cxn modelId="{6F028B82-0E87-4C7E-8612-A1C48B97EF20}" type="presParOf" srcId="{029AEAB8-F1CC-4740-A582-043A8F428DBE}" destId="{A5292AD0-69E7-41C7-AFE8-940E05C81FFD}" srcOrd="1" destOrd="0" presId="urn:microsoft.com/office/officeart/2018/5/layout/IconCircleLabelList"/>
    <dgm:cxn modelId="{70488EA1-8F11-4815-959E-85A3A409F06D}" type="presParOf" srcId="{029AEAB8-F1CC-4740-A582-043A8F428DBE}" destId="{A8C416AE-7EE2-4107-BCE9-6BA0ACEE9F49}" srcOrd="2" destOrd="0" presId="urn:microsoft.com/office/officeart/2018/5/layout/IconCircleLabelList"/>
    <dgm:cxn modelId="{EF809131-CF14-45E6-A0A4-C5CFE52FBBF5}" type="presParOf" srcId="{029AEAB8-F1CC-4740-A582-043A8F428DBE}" destId="{A2961254-8ECC-4738-B088-8E8570A492B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B2A31-0904-4F0E-8818-EC1AD2CA89B3}"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F17EA8F-139B-465D-82D8-6BFCF4A81F1C}">
      <dgm:prSet custT="1"/>
      <dgm:spPr/>
      <dgm:t>
        <a:bodyPr/>
        <a:lstStyle/>
        <a:p>
          <a:pPr>
            <a:lnSpc>
              <a:spcPct val="100000"/>
            </a:lnSpc>
          </a:pPr>
          <a:r>
            <a:rPr lang="en-US" sz="3000" dirty="0"/>
            <a:t>Confidentiality – what is said in this room, stays in this room</a:t>
          </a:r>
        </a:p>
      </dgm:t>
    </dgm:pt>
    <dgm:pt modelId="{5B4D2D18-9287-44EB-B8BB-5A02DB4853C6}" type="parTrans" cxnId="{A2D1558D-8AB2-4DFA-A0ED-B2A70678A286}">
      <dgm:prSet/>
      <dgm:spPr/>
      <dgm:t>
        <a:bodyPr/>
        <a:lstStyle/>
        <a:p>
          <a:endParaRPr lang="en-US" sz="3000"/>
        </a:p>
      </dgm:t>
    </dgm:pt>
    <dgm:pt modelId="{913BB583-A568-43F8-A045-E93A1DBF9DA1}" type="sibTrans" cxnId="{A2D1558D-8AB2-4DFA-A0ED-B2A70678A286}">
      <dgm:prSet/>
      <dgm:spPr/>
      <dgm:t>
        <a:bodyPr/>
        <a:lstStyle/>
        <a:p>
          <a:endParaRPr lang="en-US" sz="3000"/>
        </a:p>
      </dgm:t>
    </dgm:pt>
    <dgm:pt modelId="{3E0C0642-9080-4B92-A8FE-A48A4997622E}">
      <dgm:prSet custT="1"/>
      <dgm:spPr/>
      <dgm:t>
        <a:bodyPr/>
        <a:lstStyle/>
        <a:p>
          <a:pPr>
            <a:lnSpc>
              <a:spcPct val="100000"/>
            </a:lnSpc>
          </a:pPr>
          <a:r>
            <a:rPr lang="en-US" sz="3000"/>
            <a:t>Be respectful of others; it’s OK to have different opinion</a:t>
          </a:r>
        </a:p>
      </dgm:t>
    </dgm:pt>
    <dgm:pt modelId="{8D586DF8-3C62-4B26-AD62-890C081BB200}" type="parTrans" cxnId="{6753D09B-0382-446C-AD8C-811154A22FBA}">
      <dgm:prSet/>
      <dgm:spPr/>
      <dgm:t>
        <a:bodyPr/>
        <a:lstStyle/>
        <a:p>
          <a:endParaRPr lang="en-US" sz="3000"/>
        </a:p>
      </dgm:t>
    </dgm:pt>
    <dgm:pt modelId="{80116394-9C17-47F4-8241-55E550528CCF}" type="sibTrans" cxnId="{6753D09B-0382-446C-AD8C-811154A22FBA}">
      <dgm:prSet/>
      <dgm:spPr/>
      <dgm:t>
        <a:bodyPr/>
        <a:lstStyle/>
        <a:p>
          <a:endParaRPr lang="en-US" sz="3000"/>
        </a:p>
      </dgm:t>
    </dgm:pt>
    <dgm:pt modelId="{4E39E28D-32E3-4147-998C-747E12FE3988}">
      <dgm:prSet custT="1"/>
      <dgm:spPr/>
      <dgm:t>
        <a:bodyPr/>
        <a:lstStyle/>
        <a:p>
          <a:pPr>
            <a:lnSpc>
              <a:spcPct val="100000"/>
            </a:lnSpc>
          </a:pPr>
          <a:r>
            <a:rPr lang="en-US" sz="3000"/>
            <a:t>Use first names only</a:t>
          </a:r>
        </a:p>
      </dgm:t>
    </dgm:pt>
    <dgm:pt modelId="{4EA0731F-751F-4A6E-A8C3-67971FD9C661}" type="parTrans" cxnId="{A9A626C4-3581-44D8-863A-A0A897BEAE73}">
      <dgm:prSet/>
      <dgm:spPr/>
      <dgm:t>
        <a:bodyPr/>
        <a:lstStyle/>
        <a:p>
          <a:endParaRPr lang="en-US" sz="3000"/>
        </a:p>
      </dgm:t>
    </dgm:pt>
    <dgm:pt modelId="{2311CD9E-932A-4578-800C-48452E86117C}" type="sibTrans" cxnId="{A9A626C4-3581-44D8-863A-A0A897BEAE73}">
      <dgm:prSet/>
      <dgm:spPr/>
      <dgm:t>
        <a:bodyPr/>
        <a:lstStyle/>
        <a:p>
          <a:endParaRPr lang="en-US" sz="3000"/>
        </a:p>
      </dgm:t>
    </dgm:pt>
    <dgm:pt modelId="{2E11BA1A-4330-4056-B1D5-B0494117C576}" type="pres">
      <dgm:prSet presAssocID="{DDDB2A31-0904-4F0E-8818-EC1AD2CA89B3}" presName="root" presStyleCnt="0">
        <dgm:presLayoutVars>
          <dgm:dir/>
          <dgm:resizeHandles val="exact"/>
        </dgm:presLayoutVars>
      </dgm:prSet>
      <dgm:spPr/>
    </dgm:pt>
    <dgm:pt modelId="{9C92A382-F68A-48FA-B14D-CF25C3D0A010}" type="pres">
      <dgm:prSet presAssocID="{2F17EA8F-139B-465D-82D8-6BFCF4A81F1C}" presName="compNode" presStyleCnt="0"/>
      <dgm:spPr/>
    </dgm:pt>
    <dgm:pt modelId="{42650214-62D5-4CBF-B3E6-7720000FBC58}" type="pres">
      <dgm:prSet presAssocID="{2F17EA8F-139B-465D-82D8-6BFCF4A81F1C}" presName="bgRect" presStyleLbl="bgShp" presStyleIdx="0" presStyleCnt="3"/>
      <dgm:spPr/>
    </dgm:pt>
    <dgm:pt modelId="{59E21534-3459-4553-81F1-03076A5775EC}" type="pres">
      <dgm:prSet presAssocID="{2F17EA8F-139B-465D-82D8-6BFCF4A81F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af"/>
        </a:ext>
      </dgm:extLst>
    </dgm:pt>
    <dgm:pt modelId="{04510E85-8D46-4B6B-AC38-3FF37C49605A}" type="pres">
      <dgm:prSet presAssocID="{2F17EA8F-139B-465D-82D8-6BFCF4A81F1C}" presName="spaceRect" presStyleCnt="0"/>
      <dgm:spPr/>
    </dgm:pt>
    <dgm:pt modelId="{1D310EA9-6CC2-454E-8288-BE1FD2BA2E9D}" type="pres">
      <dgm:prSet presAssocID="{2F17EA8F-139B-465D-82D8-6BFCF4A81F1C}" presName="parTx" presStyleLbl="revTx" presStyleIdx="0" presStyleCnt="3">
        <dgm:presLayoutVars>
          <dgm:chMax val="0"/>
          <dgm:chPref val="0"/>
        </dgm:presLayoutVars>
      </dgm:prSet>
      <dgm:spPr/>
    </dgm:pt>
    <dgm:pt modelId="{0B434C1B-4714-4D6B-9098-BBA4AA1F6EAD}" type="pres">
      <dgm:prSet presAssocID="{913BB583-A568-43F8-A045-E93A1DBF9DA1}" presName="sibTrans" presStyleCnt="0"/>
      <dgm:spPr/>
    </dgm:pt>
    <dgm:pt modelId="{90711FD6-7693-469A-AC4E-24C8F123F933}" type="pres">
      <dgm:prSet presAssocID="{3E0C0642-9080-4B92-A8FE-A48A4997622E}" presName="compNode" presStyleCnt="0"/>
      <dgm:spPr/>
    </dgm:pt>
    <dgm:pt modelId="{21C04B46-C1ED-4DB4-AA61-8690490EEFCF}" type="pres">
      <dgm:prSet presAssocID="{3E0C0642-9080-4B92-A8FE-A48A4997622E}" presName="bgRect" presStyleLbl="bgShp" presStyleIdx="1" presStyleCnt="3"/>
      <dgm:spPr/>
    </dgm:pt>
    <dgm:pt modelId="{E01C3A84-FCFF-4795-9CB0-68A71BCF3558}" type="pres">
      <dgm:prSet presAssocID="{3E0C0642-9080-4B92-A8FE-A48A499762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gn Language"/>
        </a:ext>
      </dgm:extLst>
    </dgm:pt>
    <dgm:pt modelId="{3F196150-7747-4595-94C2-6390E51BE10D}" type="pres">
      <dgm:prSet presAssocID="{3E0C0642-9080-4B92-A8FE-A48A4997622E}" presName="spaceRect" presStyleCnt="0"/>
      <dgm:spPr/>
    </dgm:pt>
    <dgm:pt modelId="{43A1649E-4D24-4B78-B797-08AEB37ECF11}" type="pres">
      <dgm:prSet presAssocID="{3E0C0642-9080-4B92-A8FE-A48A4997622E}" presName="parTx" presStyleLbl="revTx" presStyleIdx="1" presStyleCnt="3">
        <dgm:presLayoutVars>
          <dgm:chMax val="0"/>
          <dgm:chPref val="0"/>
        </dgm:presLayoutVars>
      </dgm:prSet>
      <dgm:spPr/>
    </dgm:pt>
    <dgm:pt modelId="{F1206EE0-2048-4A5C-9BDD-ED5404F42805}" type="pres">
      <dgm:prSet presAssocID="{80116394-9C17-47F4-8241-55E550528CCF}" presName="sibTrans" presStyleCnt="0"/>
      <dgm:spPr/>
    </dgm:pt>
    <dgm:pt modelId="{732130D7-A20F-47B7-A2CF-700EBA256B6C}" type="pres">
      <dgm:prSet presAssocID="{4E39E28D-32E3-4147-998C-747E12FE3988}" presName="compNode" presStyleCnt="0"/>
      <dgm:spPr/>
    </dgm:pt>
    <dgm:pt modelId="{9B8A4379-4A35-421F-B0CA-6021573A5EB8}" type="pres">
      <dgm:prSet presAssocID="{4E39E28D-32E3-4147-998C-747E12FE3988}" presName="bgRect" presStyleLbl="bgShp" presStyleIdx="2" presStyleCnt="3"/>
      <dgm:spPr/>
    </dgm:pt>
    <dgm:pt modelId="{D62F79A4-81BE-43B7-A6F8-3949364B6F44}" type="pres">
      <dgm:prSet presAssocID="{4E39E28D-32E3-4147-998C-747E12FE39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0BB1421-01AC-4C4C-A32A-A64D5A00AD50}" type="pres">
      <dgm:prSet presAssocID="{4E39E28D-32E3-4147-998C-747E12FE3988}" presName="spaceRect" presStyleCnt="0"/>
      <dgm:spPr/>
    </dgm:pt>
    <dgm:pt modelId="{10294417-3CF5-46F4-9FE4-80296C31D347}" type="pres">
      <dgm:prSet presAssocID="{4E39E28D-32E3-4147-998C-747E12FE3988}" presName="parTx" presStyleLbl="revTx" presStyleIdx="2" presStyleCnt="3">
        <dgm:presLayoutVars>
          <dgm:chMax val="0"/>
          <dgm:chPref val="0"/>
        </dgm:presLayoutVars>
      </dgm:prSet>
      <dgm:spPr/>
    </dgm:pt>
  </dgm:ptLst>
  <dgm:cxnLst>
    <dgm:cxn modelId="{A361F63E-3FE8-44E1-8080-8E086C7FBD1A}" type="presOf" srcId="{2F17EA8F-139B-465D-82D8-6BFCF4A81F1C}" destId="{1D310EA9-6CC2-454E-8288-BE1FD2BA2E9D}" srcOrd="0" destOrd="0" presId="urn:microsoft.com/office/officeart/2018/2/layout/IconVerticalSolidList"/>
    <dgm:cxn modelId="{15ED7363-3ADE-4938-85AB-4D92AE707C73}" type="presOf" srcId="{DDDB2A31-0904-4F0E-8818-EC1AD2CA89B3}" destId="{2E11BA1A-4330-4056-B1D5-B0494117C576}" srcOrd="0" destOrd="0" presId="urn:microsoft.com/office/officeart/2018/2/layout/IconVerticalSolidList"/>
    <dgm:cxn modelId="{7E380A66-08D3-49E2-A952-AE9B7650A92C}" type="presOf" srcId="{3E0C0642-9080-4B92-A8FE-A48A4997622E}" destId="{43A1649E-4D24-4B78-B797-08AEB37ECF11}" srcOrd="0" destOrd="0" presId="urn:microsoft.com/office/officeart/2018/2/layout/IconVerticalSolidList"/>
    <dgm:cxn modelId="{A2D1558D-8AB2-4DFA-A0ED-B2A70678A286}" srcId="{DDDB2A31-0904-4F0E-8818-EC1AD2CA89B3}" destId="{2F17EA8F-139B-465D-82D8-6BFCF4A81F1C}" srcOrd="0" destOrd="0" parTransId="{5B4D2D18-9287-44EB-B8BB-5A02DB4853C6}" sibTransId="{913BB583-A568-43F8-A045-E93A1DBF9DA1}"/>
    <dgm:cxn modelId="{6753D09B-0382-446C-AD8C-811154A22FBA}" srcId="{DDDB2A31-0904-4F0E-8818-EC1AD2CA89B3}" destId="{3E0C0642-9080-4B92-A8FE-A48A4997622E}" srcOrd="1" destOrd="0" parTransId="{8D586DF8-3C62-4B26-AD62-890C081BB200}" sibTransId="{80116394-9C17-47F4-8241-55E550528CCF}"/>
    <dgm:cxn modelId="{A9A626C4-3581-44D8-863A-A0A897BEAE73}" srcId="{DDDB2A31-0904-4F0E-8818-EC1AD2CA89B3}" destId="{4E39E28D-32E3-4147-998C-747E12FE3988}" srcOrd="2" destOrd="0" parTransId="{4EA0731F-751F-4A6E-A8C3-67971FD9C661}" sibTransId="{2311CD9E-932A-4578-800C-48452E86117C}"/>
    <dgm:cxn modelId="{739719CC-C436-4578-837C-7677377418F4}" type="presOf" srcId="{4E39E28D-32E3-4147-998C-747E12FE3988}" destId="{10294417-3CF5-46F4-9FE4-80296C31D347}" srcOrd="0" destOrd="0" presId="urn:microsoft.com/office/officeart/2018/2/layout/IconVerticalSolidList"/>
    <dgm:cxn modelId="{DF47BDF0-869D-4615-8C40-1BE7832E36E7}" type="presParOf" srcId="{2E11BA1A-4330-4056-B1D5-B0494117C576}" destId="{9C92A382-F68A-48FA-B14D-CF25C3D0A010}" srcOrd="0" destOrd="0" presId="urn:microsoft.com/office/officeart/2018/2/layout/IconVerticalSolidList"/>
    <dgm:cxn modelId="{398F0A5A-2CE5-4B22-B90C-32B9BA720A42}" type="presParOf" srcId="{9C92A382-F68A-48FA-B14D-CF25C3D0A010}" destId="{42650214-62D5-4CBF-B3E6-7720000FBC58}" srcOrd="0" destOrd="0" presId="urn:microsoft.com/office/officeart/2018/2/layout/IconVerticalSolidList"/>
    <dgm:cxn modelId="{C9C63AF2-CC7B-44A0-9EF2-B99C43B4C063}" type="presParOf" srcId="{9C92A382-F68A-48FA-B14D-CF25C3D0A010}" destId="{59E21534-3459-4553-81F1-03076A5775EC}" srcOrd="1" destOrd="0" presId="urn:microsoft.com/office/officeart/2018/2/layout/IconVerticalSolidList"/>
    <dgm:cxn modelId="{F1A5ACFD-328C-48AD-A29D-69EF62DE43A4}" type="presParOf" srcId="{9C92A382-F68A-48FA-B14D-CF25C3D0A010}" destId="{04510E85-8D46-4B6B-AC38-3FF37C49605A}" srcOrd="2" destOrd="0" presId="urn:microsoft.com/office/officeart/2018/2/layout/IconVerticalSolidList"/>
    <dgm:cxn modelId="{19C17A0C-B136-410B-B402-59DE0C8B7CEA}" type="presParOf" srcId="{9C92A382-F68A-48FA-B14D-CF25C3D0A010}" destId="{1D310EA9-6CC2-454E-8288-BE1FD2BA2E9D}" srcOrd="3" destOrd="0" presId="urn:microsoft.com/office/officeart/2018/2/layout/IconVerticalSolidList"/>
    <dgm:cxn modelId="{373C8575-DA03-468B-BFF8-C67513FE2415}" type="presParOf" srcId="{2E11BA1A-4330-4056-B1D5-B0494117C576}" destId="{0B434C1B-4714-4D6B-9098-BBA4AA1F6EAD}" srcOrd="1" destOrd="0" presId="urn:microsoft.com/office/officeart/2018/2/layout/IconVerticalSolidList"/>
    <dgm:cxn modelId="{C39E0A50-9073-44A6-AB8E-125F87D63B62}" type="presParOf" srcId="{2E11BA1A-4330-4056-B1D5-B0494117C576}" destId="{90711FD6-7693-469A-AC4E-24C8F123F933}" srcOrd="2" destOrd="0" presId="urn:microsoft.com/office/officeart/2018/2/layout/IconVerticalSolidList"/>
    <dgm:cxn modelId="{2186FAD3-FA6C-45EA-A0EF-DFEF7B524395}" type="presParOf" srcId="{90711FD6-7693-469A-AC4E-24C8F123F933}" destId="{21C04B46-C1ED-4DB4-AA61-8690490EEFCF}" srcOrd="0" destOrd="0" presId="urn:microsoft.com/office/officeart/2018/2/layout/IconVerticalSolidList"/>
    <dgm:cxn modelId="{8AF1CA66-84B5-4A23-8D60-20A7A51AE9BF}" type="presParOf" srcId="{90711FD6-7693-469A-AC4E-24C8F123F933}" destId="{E01C3A84-FCFF-4795-9CB0-68A71BCF3558}" srcOrd="1" destOrd="0" presId="urn:microsoft.com/office/officeart/2018/2/layout/IconVerticalSolidList"/>
    <dgm:cxn modelId="{FB811074-A442-4848-BE94-5E413076EBC4}" type="presParOf" srcId="{90711FD6-7693-469A-AC4E-24C8F123F933}" destId="{3F196150-7747-4595-94C2-6390E51BE10D}" srcOrd="2" destOrd="0" presId="urn:microsoft.com/office/officeart/2018/2/layout/IconVerticalSolidList"/>
    <dgm:cxn modelId="{7BBA5917-BFF3-48FC-9AD0-0842C978B1E9}" type="presParOf" srcId="{90711FD6-7693-469A-AC4E-24C8F123F933}" destId="{43A1649E-4D24-4B78-B797-08AEB37ECF11}" srcOrd="3" destOrd="0" presId="urn:microsoft.com/office/officeart/2018/2/layout/IconVerticalSolidList"/>
    <dgm:cxn modelId="{7A53C2FE-07ED-400D-A7C4-E798505ADAE1}" type="presParOf" srcId="{2E11BA1A-4330-4056-B1D5-B0494117C576}" destId="{F1206EE0-2048-4A5C-9BDD-ED5404F42805}" srcOrd="3" destOrd="0" presId="urn:microsoft.com/office/officeart/2018/2/layout/IconVerticalSolidList"/>
    <dgm:cxn modelId="{86B1BEF8-E7EB-488E-B328-EEE8F44F6AB9}" type="presParOf" srcId="{2E11BA1A-4330-4056-B1D5-B0494117C576}" destId="{732130D7-A20F-47B7-A2CF-700EBA256B6C}" srcOrd="4" destOrd="0" presId="urn:microsoft.com/office/officeart/2018/2/layout/IconVerticalSolidList"/>
    <dgm:cxn modelId="{9D585B30-08A5-4C69-9D7F-66C3310CB1A1}" type="presParOf" srcId="{732130D7-A20F-47B7-A2CF-700EBA256B6C}" destId="{9B8A4379-4A35-421F-B0CA-6021573A5EB8}" srcOrd="0" destOrd="0" presId="urn:microsoft.com/office/officeart/2018/2/layout/IconVerticalSolidList"/>
    <dgm:cxn modelId="{B4CEC19B-D265-4C96-8A22-D580A5975A80}" type="presParOf" srcId="{732130D7-A20F-47B7-A2CF-700EBA256B6C}" destId="{D62F79A4-81BE-43B7-A6F8-3949364B6F44}" srcOrd="1" destOrd="0" presId="urn:microsoft.com/office/officeart/2018/2/layout/IconVerticalSolidList"/>
    <dgm:cxn modelId="{44B3CB20-1DCC-4C70-A1A7-ED15AAA45EF4}" type="presParOf" srcId="{732130D7-A20F-47B7-A2CF-700EBA256B6C}" destId="{D0BB1421-01AC-4C4C-A32A-A64D5A00AD50}" srcOrd="2" destOrd="0" presId="urn:microsoft.com/office/officeart/2018/2/layout/IconVerticalSolidList"/>
    <dgm:cxn modelId="{F58A068F-B030-458C-B92E-ADCA73DFD3AC}" type="presParOf" srcId="{732130D7-A20F-47B7-A2CF-700EBA256B6C}" destId="{10294417-3CF5-46F4-9FE4-80296C31D3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686F9-097F-49A9-9450-3C4753FEEFED}">
      <dsp:nvSpPr>
        <dsp:cNvPr id="0" name=""/>
        <dsp:cNvSpPr/>
      </dsp:nvSpPr>
      <dsp:spPr>
        <a:xfrm>
          <a:off x="620568" y="592128"/>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89DA3-B15E-46D9-9CFA-CFF9290E1E72}">
      <dsp:nvSpPr>
        <dsp:cNvPr id="0" name=""/>
        <dsp:cNvSpPr/>
      </dsp:nvSpPr>
      <dsp:spPr>
        <a:xfrm>
          <a:off x="1015443" y="987003"/>
          <a:ext cx="1063124" cy="1063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FBA39C-A550-46BE-80F2-E98B40C2D2BF}">
      <dsp:nvSpPr>
        <dsp:cNvPr id="0" name=""/>
        <dsp:cNvSpPr/>
      </dsp:nvSpPr>
      <dsp:spPr>
        <a:xfrm>
          <a:off x="28255" y="302212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Introductions</a:t>
          </a:r>
        </a:p>
      </dsp:txBody>
      <dsp:txXfrm>
        <a:off x="28255" y="3022127"/>
        <a:ext cx="3037500" cy="720000"/>
      </dsp:txXfrm>
    </dsp:sp>
    <dsp:sp modelId="{EF1CD9BA-C272-4687-9C5F-A5EE680AE001}">
      <dsp:nvSpPr>
        <dsp:cNvPr id="0" name=""/>
        <dsp:cNvSpPr/>
      </dsp:nvSpPr>
      <dsp:spPr>
        <a:xfrm>
          <a:off x="4189630" y="592128"/>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8A4D3-B4C3-4019-B820-F0AFD5A3D9BD}">
      <dsp:nvSpPr>
        <dsp:cNvPr id="0" name=""/>
        <dsp:cNvSpPr/>
      </dsp:nvSpPr>
      <dsp:spPr>
        <a:xfrm>
          <a:off x="4584505" y="987003"/>
          <a:ext cx="1063124" cy="1063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21355B-2B7A-49FC-A2DA-0F34250FF519}">
      <dsp:nvSpPr>
        <dsp:cNvPr id="0" name=""/>
        <dsp:cNvSpPr/>
      </dsp:nvSpPr>
      <dsp:spPr>
        <a:xfrm>
          <a:off x="3597318" y="302212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a:t>What to expect </a:t>
          </a:r>
        </a:p>
      </dsp:txBody>
      <dsp:txXfrm>
        <a:off x="3597318" y="3022127"/>
        <a:ext cx="3037500" cy="720000"/>
      </dsp:txXfrm>
    </dsp:sp>
    <dsp:sp modelId="{FF382EC1-C348-47F2-8B0D-3E08E48A674F}">
      <dsp:nvSpPr>
        <dsp:cNvPr id="0" name=""/>
        <dsp:cNvSpPr/>
      </dsp:nvSpPr>
      <dsp:spPr>
        <a:xfrm>
          <a:off x="7740405" y="626735"/>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92AD0-69E7-41C7-AFE8-940E05C81FFD}">
      <dsp:nvSpPr>
        <dsp:cNvPr id="0" name=""/>
        <dsp:cNvSpPr/>
      </dsp:nvSpPr>
      <dsp:spPr>
        <a:xfrm>
          <a:off x="8153568" y="851517"/>
          <a:ext cx="1063124" cy="1063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961254-8ECC-4738-B088-8E8570A492BF}">
      <dsp:nvSpPr>
        <dsp:cNvPr id="0" name=""/>
        <dsp:cNvSpPr/>
      </dsp:nvSpPr>
      <dsp:spPr>
        <a:xfrm>
          <a:off x="7194629" y="2959246"/>
          <a:ext cx="3037500" cy="126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t>Questions &amp; Answers</a:t>
          </a:r>
        </a:p>
      </dsp:txBody>
      <dsp:txXfrm>
        <a:off x="7194629" y="2959246"/>
        <a:ext cx="3037500" cy="1261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0214-62D5-4CBF-B3E6-7720000FBC58}">
      <dsp:nvSpPr>
        <dsp:cNvPr id="0" name=""/>
        <dsp:cNvSpPr/>
      </dsp:nvSpPr>
      <dsp:spPr>
        <a:xfrm>
          <a:off x="0" y="502"/>
          <a:ext cx="11018519" cy="11766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21534-3459-4553-81F1-03076A5775EC}">
      <dsp:nvSpPr>
        <dsp:cNvPr id="0" name=""/>
        <dsp:cNvSpPr/>
      </dsp:nvSpPr>
      <dsp:spPr>
        <a:xfrm>
          <a:off x="355927" y="265242"/>
          <a:ext cx="647140" cy="647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10EA9-6CC2-454E-8288-BE1FD2BA2E9D}">
      <dsp:nvSpPr>
        <dsp:cNvPr id="0" name=""/>
        <dsp:cNvSpPr/>
      </dsp:nvSpPr>
      <dsp:spPr>
        <a:xfrm>
          <a:off x="1358994" y="502"/>
          <a:ext cx="9659524"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1333500">
            <a:lnSpc>
              <a:spcPct val="100000"/>
            </a:lnSpc>
            <a:spcBef>
              <a:spcPct val="0"/>
            </a:spcBef>
            <a:spcAft>
              <a:spcPct val="35000"/>
            </a:spcAft>
            <a:buNone/>
          </a:pPr>
          <a:r>
            <a:rPr lang="en-US" sz="3000" kern="1200" dirty="0"/>
            <a:t>Confidentiality – what is said in this room, stays in this room</a:t>
          </a:r>
        </a:p>
      </dsp:txBody>
      <dsp:txXfrm>
        <a:off x="1358994" y="502"/>
        <a:ext cx="9659524" cy="1176618"/>
      </dsp:txXfrm>
    </dsp:sp>
    <dsp:sp modelId="{21C04B46-C1ED-4DB4-AA61-8690490EEFCF}">
      <dsp:nvSpPr>
        <dsp:cNvPr id="0" name=""/>
        <dsp:cNvSpPr/>
      </dsp:nvSpPr>
      <dsp:spPr>
        <a:xfrm>
          <a:off x="0" y="1471276"/>
          <a:ext cx="11018519" cy="11766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C3A84-FCFF-4795-9CB0-68A71BCF3558}">
      <dsp:nvSpPr>
        <dsp:cNvPr id="0" name=""/>
        <dsp:cNvSpPr/>
      </dsp:nvSpPr>
      <dsp:spPr>
        <a:xfrm>
          <a:off x="355927" y="1736015"/>
          <a:ext cx="647140" cy="647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1649E-4D24-4B78-B797-08AEB37ECF11}">
      <dsp:nvSpPr>
        <dsp:cNvPr id="0" name=""/>
        <dsp:cNvSpPr/>
      </dsp:nvSpPr>
      <dsp:spPr>
        <a:xfrm>
          <a:off x="1358994" y="1471276"/>
          <a:ext cx="9659524"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1333500">
            <a:lnSpc>
              <a:spcPct val="100000"/>
            </a:lnSpc>
            <a:spcBef>
              <a:spcPct val="0"/>
            </a:spcBef>
            <a:spcAft>
              <a:spcPct val="35000"/>
            </a:spcAft>
            <a:buNone/>
          </a:pPr>
          <a:r>
            <a:rPr lang="en-US" sz="3000" kern="1200"/>
            <a:t>Be respectful of others; it’s OK to have different opinion</a:t>
          </a:r>
        </a:p>
      </dsp:txBody>
      <dsp:txXfrm>
        <a:off x="1358994" y="1471276"/>
        <a:ext cx="9659524" cy="1176618"/>
      </dsp:txXfrm>
    </dsp:sp>
    <dsp:sp modelId="{9B8A4379-4A35-421F-B0CA-6021573A5EB8}">
      <dsp:nvSpPr>
        <dsp:cNvPr id="0" name=""/>
        <dsp:cNvSpPr/>
      </dsp:nvSpPr>
      <dsp:spPr>
        <a:xfrm>
          <a:off x="0" y="2942050"/>
          <a:ext cx="11018519" cy="11766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F79A4-81BE-43B7-A6F8-3949364B6F44}">
      <dsp:nvSpPr>
        <dsp:cNvPr id="0" name=""/>
        <dsp:cNvSpPr/>
      </dsp:nvSpPr>
      <dsp:spPr>
        <a:xfrm>
          <a:off x="355927" y="3206789"/>
          <a:ext cx="647140" cy="647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94417-3CF5-46F4-9FE4-80296C31D347}">
      <dsp:nvSpPr>
        <dsp:cNvPr id="0" name=""/>
        <dsp:cNvSpPr/>
      </dsp:nvSpPr>
      <dsp:spPr>
        <a:xfrm>
          <a:off x="1358994" y="2942050"/>
          <a:ext cx="9659524"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1333500">
            <a:lnSpc>
              <a:spcPct val="100000"/>
            </a:lnSpc>
            <a:spcBef>
              <a:spcPct val="0"/>
            </a:spcBef>
            <a:spcAft>
              <a:spcPct val="35000"/>
            </a:spcAft>
            <a:buNone/>
          </a:pPr>
          <a:r>
            <a:rPr lang="en-US" sz="3000" kern="1200"/>
            <a:t>Use first names only</a:t>
          </a:r>
        </a:p>
      </dsp:txBody>
      <dsp:txXfrm>
        <a:off x="1358994" y="2942050"/>
        <a:ext cx="9659524" cy="117661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03CCA-187D-BE47-A2F9-C63ACFC6ED3E}" type="datetimeFigureOut">
              <a:rPr lang="en-US" smtClean="0"/>
              <a:t>4/21/23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D7A72-D491-DD4E-9681-46E4AF3F9F44}" type="slidenum">
              <a:rPr lang="en-US" smtClean="0"/>
              <a:t>‹#›</a:t>
            </a:fld>
            <a:endParaRPr lang="en-US"/>
          </a:p>
        </p:txBody>
      </p:sp>
    </p:spTree>
    <p:extLst>
      <p:ext uri="{BB962C8B-B14F-4D97-AF65-F5344CB8AC3E}">
        <p14:creationId xmlns:p14="http://schemas.microsoft.com/office/powerpoint/2010/main" val="14783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1</a:t>
            </a:fld>
            <a:endParaRPr lang="en-US"/>
          </a:p>
        </p:txBody>
      </p:sp>
    </p:spTree>
    <p:extLst>
      <p:ext uri="{BB962C8B-B14F-4D97-AF65-F5344CB8AC3E}">
        <p14:creationId xmlns:p14="http://schemas.microsoft.com/office/powerpoint/2010/main" val="170182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talk about the time when you first started to worry about your child’s development or behavior in school. Let’s go back to the time before your child received the first IEP.  We want to hear about the first steps that you took in getting your child help or what was offered by the schoolteachers. </a:t>
            </a:r>
          </a:p>
          <a:p>
            <a:r>
              <a:rPr lang="en-US" dirty="0"/>
              <a:t>For example, you might have noticed your child was not reading at grade level, or maybe the teacher brought this up.</a:t>
            </a:r>
          </a:p>
        </p:txBody>
      </p:sp>
      <p:sp>
        <p:nvSpPr>
          <p:cNvPr id="4" name="Slide Number Placeholder 3"/>
          <p:cNvSpPr>
            <a:spLocks noGrp="1"/>
          </p:cNvSpPr>
          <p:nvPr>
            <p:ph type="sldNum" sz="quarter" idx="5"/>
          </p:nvPr>
        </p:nvSpPr>
        <p:spPr/>
        <p:txBody>
          <a:bodyPr/>
          <a:lstStyle/>
          <a:p>
            <a:fld id="{7C0D7A72-D491-DD4E-9681-46E4AF3F9F44}" type="slidenum">
              <a:rPr lang="en-US" smtClean="0"/>
              <a:t>10</a:t>
            </a:fld>
            <a:endParaRPr lang="en-US"/>
          </a:p>
        </p:txBody>
      </p:sp>
    </p:spTree>
    <p:extLst>
      <p:ext uri="{BB962C8B-B14F-4D97-AF65-F5344CB8AC3E}">
        <p14:creationId xmlns:p14="http://schemas.microsoft.com/office/powerpoint/2010/main" val="1756449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PROBE: Tell me about the issues your child encountered in school (for example, reading delay), and what did the school do to help you and your child?</a:t>
            </a:r>
          </a:p>
        </p:txBody>
      </p:sp>
      <p:sp>
        <p:nvSpPr>
          <p:cNvPr id="4" name="Slide Number Placeholder 3"/>
          <p:cNvSpPr>
            <a:spLocks noGrp="1"/>
          </p:cNvSpPr>
          <p:nvPr>
            <p:ph type="sldNum" sz="quarter" idx="5"/>
          </p:nvPr>
        </p:nvSpPr>
        <p:spPr/>
        <p:txBody>
          <a:bodyPr/>
          <a:lstStyle/>
          <a:p>
            <a:fld id="{7C0D7A72-D491-DD4E-9681-46E4AF3F9F44}" type="slidenum">
              <a:rPr lang="en-US" smtClean="0"/>
              <a:t>11</a:t>
            </a:fld>
            <a:endParaRPr lang="en-US"/>
          </a:p>
        </p:txBody>
      </p:sp>
    </p:spTree>
    <p:extLst>
      <p:ext uri="{BB962C8B-B14F-4D97-AF65-F5344CB8AC3E}">
        <p14:creationId xmlns:p14="http://schemas.microsoft.com/office/powerpoint/2010/main" val="199328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PROBE: After school tutoring, intervention teacher, private tutoring, behavior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7A72-D491-DD4E-9681-46E4AF3F9F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01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PROBE: Did you ask for the evaluation? Was it the teacher?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7A72-D491-DD4E-9681-46E4AF3F9F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95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PROBE: Did you have to complete questionnaires? Did you talk to a school psychologist? Was your child given multiple tests?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7A72-D491-DD4E-9681-46E4AF3F9F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61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PROBE: Who reached the conclusion that your child had a disability? Were you part of this conversation?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7A72-D491-DD4E-9681-46E4AF3F9F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75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PROBE: If yes, why? Did the school listen to your concerns?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7A72-D491-DD4E-9681-46E4AF3F9F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458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PROBE: If yes, why? Did the school listen to your concerns?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7A72-D491-DD4E-9681-46E4AF3F9F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754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18</a:t>
            </a:fld>
            <a:endParaRPr lang="en-US"/>
          </a:p>
        </p:txBody>
      </p:sp>
    </p:spTree>
    <p:extLst>
      <p:ext uri="{BB962C8B-B14F-4D97-AF65-F5344CB8AC3E}">
        <p14:creationId xmlns:p14="http://schemas.microsoft.com/office/powerpoint/2010/main" val="370950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0D7A72-D491-DD4E-9681-46E4AF3F9F44}" type="slidenum">
              <a:rPr lang="en-US" smtClean="0"/>
              <a:t>19</a:t>
            </a:fld>
            <a:endParaRPr lang="en-US"/>
          </a:p>
        </p:txBody>
      </p:sp>
    </p:spTree>
    <p:extLst>
      <p:ext uri="{BB962C8B-B14F-4D97-AF65-F5344CB8AC3E}">
        <p14:creationId xmlns:p14="http://schemas.microsoft.com/office/powerpoint/2010/main" val="148731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0D7A72-D491-DD4E-9681-46E4AF3F9F44}" type="slidenum">
              <a:rPr lang="en-US" smtClean="0"/>
              <a:t>2</a:t>
            </a:fld>
            <a:endParaRPr lang="en-US"/>
          </a:p>
        </p:txBody>
      </p:sp>
    </p:spTree>
    <p:extLst>
      <p:ext uri="{BB962C8B-B14F-4D97-AF65-F5344CB8AC3E}">
        <p14:creationId xmlns:p14="http://schemas.microsoft.com/office/powerpoint/2010/main" val="344921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3</a:t>
            </a:fld>
            <a:endParaRPr lang="en-US"/>
          </a:p>
        </p:txBody>
      </p:sp>
    </p:spTree>
    <p:extLst>
      <p:ext uri="{BB962C8B-B14F-4D97-AF65-F5344CB8AC3E}">
        <p14:creationId xmlns:p14="http://schemas.microsoft.com/office/powerpoint/2010/main" val="359935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4</a:t>
            </a:fld>
            <a:endParaRPr lang="en-US"/>
          </a:p>
        </p:txBody>
      </p:sp>
    </p:spTree>
    <p:extLst>
      <p:ext uri="{BB962C8B-B14F-4D97-AF65-F5344CB8AC3E}">
        <p14:creationId xmlns:p14="http://schemas.microsoft.com/office/powerpoint/2010/main" val="75717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0D7A72-D491-DD4E-9681-46E4AF3F9F44}" type="slidenum">
              <a:rPr lang="en-US" smtClean="0"/>
              <a:t>5</a:t>
            </a:fld>
            <a:endParaRPr lang="en-US"/>
          </a:p>
        </p:txBody>
      </p:sp>
    </p:spTree>
    <p:extLst>
      <p:ext uri="{BB962C8B-B14F-4D97-AF65-F5344CB8AC3E}">
        <p14:creationId xmlns:p14="http://schemas.microsoft.com/office/powerpoint/2010/main" val="108486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0D7A72-D491-DD4E-9681-46E4AF3F9F44}" type="slidenum">
              <a:rPr lang="en-US" smtClean="0"/>
              <a:t>6</a:t>
            </a:fld>
            <a:endParaRPr lang="en-US"/>
          </a:p>
        </p:txBody>
      </p:sp>
    </p:spTree>
    <p:extLst>
      <p:ext uri="{BB962C8B-B14F-4D97-AF65-F5344CB8AC3E}">
        <p14:creationId xmlns:p14="http://schemas.microsoft.com/office/powerpoint/2010/main" val="1920442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0D7A72-D491-DD4E-9681-46E4AF3F9F44}" type="slidenum">
              <a:rPr lang="en-US" smtClean="0"/>
              <a:t>7</a:t>
            </a:fld>
            <a:endParaRPr lang="en-US"/>
          </a:p>
        </p:txBody>
      </p:sp>
    </p:spTree>
    <p:extLst>
      <p:ext uri="{BB962C8B-B14F-4D97-AF65-F5344CB8AC3E}">
        <p14:creationId xmlns:p14="http://schemas.microsoft.com/office/powerpoint/2010/main" val="133044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questions are based on the 4 phases of an IEP eligibility process. </a:t>
            </a:r>
          </a:p>
        </p:txBody>
      </p:sp>
      <p:sp>
        <p:nvSpPr>
          <p:cNvPr id="4" name="Slide Number Placeholder 3"/>
          <p:cNvSpPr>
            <a:spLocks noGrp="1"/>
          </p:cNvSpPr>
          <p:nvPr>
            <p:ph type="sldNum" sz="quarter" idx="5"/>
          </p:nvPr>
        </p:nvSpPr>
        <p:spPr/>
        <p:txBody>
          <a:bodyPr/>
          <a:lstStyle/>
          <a:p>
            <a:fld id="{7C0D7A72-D491-DD4E-9681-46E4AF3F9F44}" type="slidenum">
              <a:rPr lang="en-US" smtClean="0"/>
              <a:t>8</a:t>
            </a:fld>
            <a:endParaRPr lang="en-US"/>
          </a:p>
        </p:txBody>
      </p:sp>
    </p:spTree>
    <p:extLst>
      <p:ext uri="{BB962C8B-B14F-4D97-AF65-F5344CB8AC3E}">
        <p14:creationId xmlns:p14="http://schemas.microsoft.com/office/powerpoint/2010/main" val="241829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D7A72-D491-DD4E-9681-46E4AF3F9F44}" type="slidenum">
              <a:rPr lang="en-US" smtClean="0"/>
              <a:t>9</a:t>
            </a:fld>
            <a:endParaRPr lang="en-US"/>
          </a:p>
        </p:txBody>
      </p:sp>
    </p:spTree>
    <p:extLst>
      <p:ext uri="{BB962C8B-B14F-4D97-AF65-F5344CB8AC3E}">
        <p14:creationId xmlns:p14="http://schemas.microsoft.com/office/powerpoint/2010/main" val="199883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931C-DD22-4845-8666-836E7D37A1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5F7F6-0B99-B545-AF64-38F1EA17B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CD372-327C-6D42-8781-1CAE576A2436}"/>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5" name="Footer Placeholder 4">
            <a:extLst>
              <a:ext uri="{FF2B5EF4-FFF2-40B4-BE49-F238E27FC236}">
                <a16:creationId xmlns:a16="http://schemas.microsoft.com/office/drawing/2014/main" id="{0EEE67C4-F0F1-EA4B-B063-E8EE54591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3ACC9-F70C-074B-9F60-51E47F4FC765}"/>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171387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6B23-3745-EC47-9E33-CDC1FF55D6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CA248-4DB9-ED49-814E-42137A4C3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C1386-B39B-0047-9C57-38EFCF21A0B0}"/>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5" name="Footer Placeholder 4">
            <a:extLst>
              <a:ext uri="{FF2B5EF4-FFF2-40B4-BE49-F238E27FC236}">
                <a16:creationId xmlns:a16="http://schemas.microsoft.com/office/drawing/2014/main" id="{E680937B-71A8-E24A-A8EB-7509A4759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D448C-EEF0-FA42-9A2C-38BE76FFA22E}"/>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365335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DE1C7-AE17-014C-AF90-D9020A29FD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6C2AF-5CA0-F549-BDA1-587AE37D94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2CCCE-492D-5F4D-96B2-3B20472AF9A9}"/>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5" name="Footer Placeholder 4">
            <a:extLst>
              <a:ext uri="{FF2B5EF4-FFF2-40B4-BE49-F238E27FC236}">
                <a16:creationId xmlns:a16="http://schemas.microsoft.com/office/drawing/2014/main" id="{0EE4F1D1-77BB-3640-8010-EB8295AE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B2986-AE8A-8B42-8FB0-89E4DB0FFF97}"/>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294333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2754-A5DF-2A4F-97E5-E6B140E9AD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7C6A1-52E7-AC44-9B50-4EEAE86DC1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535F8-C4F9-6846-9B4A-E2C2856F0D9F}"/>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5" name="Footer Placeholder 4">
            <a:extLst>
              <a:ext uri="{FF2B5EF4-FFF2-40B4-BE49-F238E27FC236}">
                <a16:creationId xmlns:a16="http://schemas.microsoft.com/office/drawing/2014/main" id="{91159F0B-1B5F-A04F-B283-C9B97B6C9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EDB28-97AD-B348-AF72-9F9252D2888F}"/>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199006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D666-439E-5D44-8774-D98EC999D6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454FA5-C976-DD45-AEA1-F396B7C5A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CD065-0CD4-474D-9A95-45F15F017873}"/>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5" name="Footer Placeholder 4">
            <a:extLst>
              <a:ext uri="{FF2B5EF4-FFF2-40B4-BE49-F238E27FC236}">
                <a16:creationId xmlns:a16="http://schemas.microsoft.com/office/drawing/2014/main" id="{AA53EA89-7EEB-5343-94B1-1CB2A6575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090AE-0313-234F-9A65-BAAD9AABF0F3}"/>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321976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9F6C-CDD8-D04C-874E-3AED760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85949E-C740-1D4F-A855-898380775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0B0CB0-7C98-5643-9799-36514FA467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E6D31-D9C6-2348-BA1C-16802A43D7FB}"/>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6" name="Footer Placeholder 5">
            <a:extLst>
              <a:ext uri="{FF2B5EF4-FFF2-40B4-BE49-F238E27FC236}">
                <a16:creationId xmlns:a16="http://schemas.microsoft.com/office/drawing/2014/main" id="{2EB58EB2-26B7-784D-A54D-8F83FF486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72D5E-60DB-554B-A5D3-F0621A1A564E}"/>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80880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63DF-A501-BB40-BA42-57A73EFA85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68BAE7-A4C1-7E42-B665-BFFE5A7F3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960347-8B87-E54D-95B1-6A6B4E94D4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827B1-2269-8641-82D9-E44CA0112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2E85EA-FB11-E44C-B025-1EC10C03AF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76E4BB-5315-7A4A-9231-2B398BCD951D}"/>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8" name="Footer Placeholder 7">
            <a:extLst>
              <a:ext uri="{FF2B5EF4-FFF2-40B4-BE49-F238E27FC236}">
                <a16:creationId xmlns:a16="http://schemas.microsoft.com/office/drawing/2014/main" id="{E61DF345-09F6-0040-9EF9-03B4A657F6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42FBF2-6810-EE4F-9962-7FF12DF90FF3}"/>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357360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D149-3919-6F41-B095-C7DA47C31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24A966-6326-C241-A000-93D978743C63}"/>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4" name="Footer Placeholder 3">
            <a:extLst>
              <a:ext uri="{FF2B5EF4-FFF2-40B4-BE49-F238E27FC236}">
                <a16:creationId xmlns:a16="http://schemas.microsoft.com/office/drawing/2014/main" id="{8D5D8AF0-ED47-954F-A690-CE533547D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FBD99-D56D-104C-B07D-D1804A152BC2}"/>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265193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D33E5E-0E03-BE48-A990-937645D2C369}"/>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3" name="Footer Placeholder 2">
            <a:extLst>
              <a:ext uri="{FF2B5EF4-FFF2-40B4-BE49-F238E27FC236}">
                <a16:creationId xmlns:a16="http://schemas.microsoft.com/office/drawing/2014/main" id="{914DB63A-1DCA-1248-B564-A17CE60263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D800F3-D3EF-1842-ABF9-A41F6EBD58C3}"/>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56002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EBB8-FF50-EA4B-9F46-38867F3C3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A3A581-F17F-A349-A09D-220A42FB6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A4543-1733-E549-98A7-323F37528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4C125A-5122-4E4A-8552-4A28930D3B46}"/>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6" name="Footer Placeholder 5">
            <a:extLst>
              <a:ext uri="{FF2B5EF4-FFF2-40B4-BE49-F238E27FC236}">
                <a16:creationId xmlns:a16="http://schemas.microsoft.com/office/drawing/2014/main" id="{E192E7CB-648E-5443-9C3E-E611C57A8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635CD-AAA0-3142-81FC-A8312AA05FC8}"/>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251367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0E08-B4A4-2E4A-87D9-0B285DCD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E04B30-4C18-5C43-9D79-2FA155F30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BB6728-741A-F34B-A0D5-4D92ECAFC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C1883-A1E5-DB42-ABB3-315A8C73F5D3}"/>
              </a:ext>
            </a:extLst>
          </p:cNvPr>
          <p:cNvSpPr>
            <a:spLocks noGrp="1"/>
          </p:cNvSpPr>
          <p:nvPr>
            <p:ph type="dt" sz="half" idx="10"/>
          </p:nvPr>
        </p:nvSpPr>
        <p:spPr/>
        <p:txBody>
          <a:bodyPr/>
          <a:lstStyle/>
          <a:p>
            <a:fld id="{B842176B-A78E-BD4D-82E8-5CC989E0D008}" type="datetimeFigureOut">
              <a:rPr lang="en-US" smtClean="0"/>
              <a:t>4/21/23</a:t>
            </a:fld>
            <a:endParaRPr lang="en-US"/>
          </a:p>
        </p:txBody>
      </p:sp>
      <p:sp>
        <p:nvSpPr>
          <p:cNvPr id="6" name="Footer Placeholder 5">
            <a:extLst>
              <a:ext uri="{FF2B5EF4-FFF2-40B4-BE49-F238E27FC236}">
                <a16:creationId xmlns:a16="http://schemas.microsoft.com/office/drawing/2014/main" id="{1B3F7F47-B44F-324D-BA7D-1BEFFCDF2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B073E-D90B-9441-AB56-839D4FFEE649}"/>
              </a:ext>
            </a:extLst>
          </p:cNvPr>
          <p:cNvSpPr>
            <a:spLocks noGrp="1"/>
          </p:cNvSpPr>
          <p:nvPr>
            <p:ph type="sldNum" sz="quarter" idx="12"/>
          </p:nvPr>
        </p:nvSpPr>
        <p:spPr/>
        <p:txBody>
          <a:bodyPr/>
          <a:lstStyle/>
          <a:p>
            <a:fld id="{F5787848-09E4-1143-B69C-B3A586987B0E}" type="slidenum">
              <a:rPr lang="en-US" smtClean="0"/>
              <a:t>‹#›</a:t>
            </a:fld>
            <a:endParaRPr lang="en-US"/>
          </a:p>
        </p:txBody>
      </p:sp>
    </p:spTree>
    <p:extLst>
      <p:ext uri="{BB962C8B-B14F-4D97-AF65-F5344CB8AC3E}">
        <p14:creationId xmlns:p14="http://schemas.microsoft.com/office/powerpoint/2010/main" val="21781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80BAAD-BDEE-9244-9074-D1E9A9C46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DDF107-2004-5145-A0FB-B88AF179D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1DBF3-0FBB-E04B-AA11-ED82E1672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2176B-A78E-BD4D-82E8-5CC989E0D008}" type="datetimeFigureOut">
              <a:rPr lang="en-US" smtClean="0"/>
              <a:t>4/21/23</a:t>
            </a:fld>
            <a:endParaRPr lang="en-US"/>
          </a:p>
        </p:txBody>
      </p:sp>
      <p:sp>
        <p:nvSpPr>
          <p:cNvPr id="5" name="Footer Placeholder 4">
            <a:extLst>
              <a:ext uri="{FF2B5EF4-FFF2-40B4-BE49-F238E27FC236}">
                <a16:creationId xmlns:a16="http://schemas.microsoft.com/office/drawing/2014/main" id="{BFFFF03C-ED9D-CA49-B461-5F2819927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871B68-14BE-2746-9121-B36ABB1D2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87848-09E4-1143-B69C-B3A586987B0E}" type="slidenum">
              <a:rPr lang="en-US" smtClean="0"/>
              <a:t>‹#›</a:t>
            </a:fld>
            <a:endParaRPr lang="en-US"/>
          </a:p>
        </p:txBody>
      </p:sp>
    </p:spTree>
    <p:extLst>
      <p:ext uri="{BB962C8B-B14F-4D97-AF65-F5344CB8AC3E}">
        <p14:creationId xmlns:p14="http://schemas.microsoft.com/office/powerpoint/2010/main" val="419004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3_355DA91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C3743D-3640-0D49-99D3-9E0B95A188BD}"/>
              </a:ext>
              <a:ext uri="{C183D7F6-B498-43B3-948B-1728B52AA6E4}">
                <adec:decorative xmlns:adec="http://schemas.microsoft.com/office/drawing/2017/decorative" val="1"/>
              </a:ext>
            </a:extLst>
          </p:cNvPr>
          <p:cNvPicPr>
            <a:picLocks noChangeAspect="1"/>
          </p:cNvPicPr>
          <p:nvPr/>
        </p:nvPicPr>
        <p:blipFill rotWithShape="1">
          <a:blip r:embed="rId3">
            <a:alphaModFix amt="50000"/>
          </a:blip>
          <a:srcRect t="8048" b="489"/>
          <a:stretch/>
        </p:blipFill>
        <p:spPr>
          <a:xfrm>
            <a:off x="20" y="1"/>
            <a:ext cx="12191980" cy="6857999"/>
          </a:xfrm>
          <a:prstGeom prst="rect">
            <a:avLst/>
          </a:prstGeom>
        </p:spPr>
      </p:pic>
      <p:sp>
        <p:nvSpPr>
          <p:cNvPr id="2" name="Title 1">
            <a:extLst>
              <a:ext uri="{FF2B5EF4-FFF2-40B4-BE49-F238E27FC236}">
                <a16:creationId xmlns:a16="http://schemas.microsoft.com/office/drawing/2014/main" id="{A38FFF0E-CB08-984D-8293-0B831CA8F778}"/>
              </a:ext>
            </a:extLst>
          </p:cNvPr>
          <p:cNvSpPr>
            <a:spLocks noGrp="1"/>
          </p:cNvSpPr>
          <p:nvPr>
            <p:ph type="ctrTitle"/>
          </p:nvPr>
        </p:nvSpPr>
        <p:spPr>
          <a:xfrm>
            <a:off x="4387348" y="1200152"/>
            <a:ext cx="7865611" cy="4457696"/>
          </a:xfrm>
        </p:spPr>
        <p:txBody>
          <a:bodyPr vert="horz" lIns="91440" tIns="45720" rIns="91440" bIns="45720" rtlCol="0" anchor="ctr">
            <a:normAutofit fontScale="90000"/>
          </a:bodyPr>
          <a:lstStyle/>
          <a:p>
            <a:pPr algn="l"/>
            <a:r>
              <a:rPr lang="en-US" sz="7200" b="1" dirty="0"/>
              <a:t>California Protocol for Addressing Significant Disproportionality in Special Education (CAPE)</a:t>
            </a:r>
            <a:endParaRPr lang="en-US" sz="6800" dirty="0">
              <a:solidFill>
                <a:srgbClr val="FFFFFF"/>
              </a:solidFill>
            </a:endParaRPr>
          </a:p>
        </p:txBody>
      </p:sp>
      <p:sp>
        <p:nvSpPr>
          <p:cNvPr id="3" name="Subtitle 2">
            <a:extLst>
              <a:ext uri="{FF2B5EF4-FFF2-40B4-BE49-F238E27FC236}">
                <a16:creationId xmlns:a16="http://schemas.microsoft.com/office/drawing/2014/main" id="{9D498E24-C109-AF46-9034-8B9B6A8C4386}"/>
              </a:ext>
            </a:extLst>
          </p:cNvPr>
          <p:cNvSpPr>
            <a:spLocks noGrp="1"/>
          </p:cNvSpPr>
          <p:nvPr>
            <p:ph type="subTitle" idx="1"/>
          </p:nvPr>
        </p:nvSpPr>
        <p:spPr>
          <a:xfrm>
            <a:off x="309743" y="1416770"/>
            <a:ext cx="3356756" cy="4457696"/>
          </a:xfrm>
        </p:spPr>
        <p:txBody>
          <a:bodyPr vert="horz" lIns="91440" tIns="45720" rIns="91440" bIns="45720" rtlCol="0" anchor="ctr">
            <a:normAutofit/>
          </a:bodyPr>
          <a:lstStyle/>
          <a:p>
            <a:pPr algn="r"/>
            <a:r>
              <a:rPr lang="en-US" sz="2800" dirty="0">
                <a:solidFill>
                  <a:srgbClr val="FFFFFF"/>
                </a:solidFill>
              </a:rPr>
              <a:t>Focus Group Protocol</a:t>
            </a:r>
          </a:p>
          <a:p>
            <a:pPr algn="r"/>
            <a:r>
              <a:rPr lang="en-US" sz="2800" dirty="0">
                <a:solidFill>
                  <a:srgbClr val="FFFFFF"/>
                </a:solidFill>
              </a:rPr>
              <a:t>Facilitated by:  </a:t>
            </a:r>
          </a:p>
          <a:p>
            <a:pPr algn="r"/>
            <a:endParaRPr lang="en-US" sz="2800" dirty="0">
              <a:solidFill>
                <a:srgbClr val="FFFFFF"/>
              </a:solidFill>
            </a:endParaRPr>
          </a:p>
          <a:p>
            <a:pPr indent="-228600" algn="r">
              <a:buFont typeface="Arial" panose="020B0604020202020204" pitchFamily="34" charset="0"/>
              <a:buChar char="•"/>
            </a:pPr>
            <a:endParaRPr lang="en-US" sz="2800" dirty="0">
              <a:solidFill>
                <a:srgbClr val="FFFFFF"/>
              </a:solidFill>
            </a:endParaRPr>
          </a:p>
          <a:p>
            <a:pPr indent="-228600" algn="r">
              <a:buFont typeface="Arial" panose="020B0604020202020204" pitchFamily="34" charset="0"/>
              <a:buChar char="•"/>
            </a:pPr>
            <a:endParaRPr lang="en-US" sz="2800" dirty="0">
              <a:solidFill>
                <a:srgbClr val="FFFFFF"/>
              </a:solidFill>
            </a:endParaRPr>
          </a:p>
        </p:txBody>
      </p:sp>
      <p:cxnSp>
        <p:nvCxnSpPr>
          <p:cNvPr id="33" name="Straight Connector 3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335068F-24FF-C644-9A88-C14CB6C9F3FA}"/>
              </a:ext>
            </a:extLst>
          </p:cNvPr>
          <p:cNvSpPr txBox="1"/>
          <p:nvPr/>
        </p:nvSpPr>
        <p:spPr>
          <a:xfrm>
            <a:off x="3111132" y="6403231"/>
            <a:ext cx="11651196" cy="276999"/>
          </a:xfrm>
          <a:prstGeom prst="rect">
            <a:avLst/>
          </a:prstGeom>
          <a:noFill/>
        </p:spPr>
        <p:txBody>
          <a:bodyPr wrap="square" rtlCol="0">
            <a:spAutoFit/>
          </a:bodyPr>
          <a:lstStyle/>
          <a:p>
            <a:r>
              <a:rPr lang="en-US" sz="1200" b="1" dirty="0"/>
              <a:t>Luelmo, P.., California Napa County of Education, Glendale Unified School District (2022). Funded by California MTSS Seed Grant 2021. </a:t>
            </a:r>
          </a:p>
        </p:txBody>
      </p:sp>
      <p:sp>
        <p:nvSpPr>
          <p:cNvPr id="6" name="Rectangle 5">
            <a:extLst>
              <a:ext uri="{FF2B5EF4-FFF2-40B4-BE49-F238E27FC236}">
                <a16:creationId xmlns:a16="http://schemas.microsoft.com/office/drawing/2014/main" id="{136FDA45-C581-E0EE-4466-2323911C252D}"/>
              </a:ext>
            </a:extLst>
          </p:cNvPr>
          <p:cNvSpPr/>
          <p:nvPr/>
        </p:nvSpPr>
        <p:spPr>
          <a:xfrm>
            <a:off x="1025236" y="3616036"/>
            <a:ext cx="2521528" cy="7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name here</a:t>
            </a:r>
          </a:p>
        </p:txBody>
      </p:sp>
    </p:spTree>
    <p:extLst>
      <p:ext uri="{BB962C8B-B14F-4D97-AF65-F5344CB8AC3E}">
        <p14:creationId xmlns:p14="http://schemas.microsoft.com/office/powerpoint/2010/main" val="28382817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9ABB65E-A5FE-6A45-933A-26BF5237AA40}"/>
              </a:ext>
            </a:extLst>
          </p:cNvPr>
          <p:cNvSpPr>
            <a:spLocks noGrp="1"/>
          </p:cNvSpPr>
          <p:nvPr>
            <p:ph type="title"/>
          </p:nvPr>
        </p:nvSpPr>
        <p:spPr>
          <a:xfrm>
            <a:off x="1014140" y="1668684"/>
            <a:ext cx="4946171" cy="3983972"/>
          </a:xfrm>
          <a:noFill/>
        </p:spPr>
        <p:txBody>
          <a:bodyPr anchor="ctr">
            <a:noAutofit/>
          </a:bodyPr>
          <a:lstStyle/>
          <a:p>
            <a:pPr>
              <a:lnSpc>
                <a:spcPct val="100000"/>
              </a:lnSpc>
            </a:pPr>
            <a:r>
              <a:rPr lang="en-US" sz="2400" dirty="0">
                <a:solidFill>
                  <a:schemeClr val="bg1"/>
                </a:solidFill>
              </a:rPr>
              <a:t>Let’s talk about the time when you first started to worry about your child’s academic skills or behavior in school. Let’s go back to the time BEFORE your child received the first IEP in school.  We want to hear about the first steps that you took in getting your child help or what was offered by the schoolteachers. </a:t>
            </a:r>
          </a:p>
        </p:txBody>
      </p:sp>
      <p:sp>
        <p:nvSpPr>
          <p:cNvPr id="3" name="Content Placeholder 2">
            <a:extLst>
              <a:ext uri="{FF2B5EF4-FFF2-40B4-BE49-F238E27FC236}">
                <a16:creationId xmlns:a16="http://schemas.microsoft.com/office/drawing/2014/main" id="{0830CEC0-194C-FD4E-A083-90F722037946}"/>
              </a:ext>
            </a:extLst>
          </p:cNvPr>
          <p:cNvSpPr>
            <a:spLocks noGrp="1"/>
          </p:cNvSpPr>
          <p:nvPr>
            <p:ph idx="1"/>
          </p:nvPr>
        </p:nvSpPr>
        <p:spPr>
          <a:xfrm>
            <a:off x="6603070" y="1732240"/>
            <a:ext cx="4946171" cy="3856859"/>
          </a:xfrm>
        </p:spPr>
        <p:txBody>
          <a:bodyPr anchor="ctr">
            <a:normAutofit/>
          </a:bodyPr>
          <a:lstStyle/>
          <a:p>
            <a:pPr marL="0" indent="0" algn="ctr">
              <a:buNone/>
            </a:pPr>
            <a:r>
              <a:rPr lang="en-US" sz="3200" dirty="0">
                <a:solidFill>
                  <a:schemeClr val="accent2"/>
                </a:solidFill>
              </a:rPr>
              <a:t>Who first noticed a struggle, academic problem, or delay and what did they notice?</a:t>
            </a:r>
          </a:p>
        </p:txBody>
      </p:sp>
      <p:sp>
        <p:nvSpPr>
          <p:cNvPr id="7" name="Rectangle 6">
            <a:extLst>
              <a:ext uri="{FF2B5EF4-FFF2-40B4-BE49-F238E27FC236}">
                <a16:creationId xmlns:a16="http://schemas.microsoft.com/office/drawing/2014/main" id="{1D396A42-6CF6-5F66-D2FE-2927A991706A}"/>
              </a:ext>
              <a:ext uri="{C183D7F6-B498-43B3-948B-1728B52AA6E4}">
                <adec:decorative xmlns:adec="http://schemas.microsoft.com/office/drawing/2017/decorative" val="1"/>
              </a:ext>
            </a:extLst>
          </p:cNvPr>
          <p:cNvSpPr/>
          <p:nvPr/>
        </p:nvSpPr>
        <p:spPr>
          <a:xfrm>
            <a:off x="1014142" y="321091"/>
            <a:ext cx="2255531" cy="10265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a:extLst>
              <a:ext uri="{FF2B5EF4-FFF2-40B4-BE49-F238E27FC236}">
                <a16:creationId xmlns:a16="http://schemas.microsoft.com/office/drawing/2014/main" id="{9008DCAD-57AD-3F6C-C385-2A40B3BEEF13}"/>
              </a:ext>
            </a:extLst>
          </p:cNvPr>
          <p:cNvSpPr txBox="1"/>
          <p:nvPr/>
        </p:nvSpPr>
        <p:spPr>
          <a:xfrm>
            <a:off x="1087099" y="488571"/>
            <a:ext cx="1836210" cy="725847"/>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rPr>
              <a:t>PART</a:t>
            </a:r>
          </a:p>
        </p:txBody>
      </p:sp>
      <p:grpSp>
        <p:nvGrpSpPr>
          <p:cNvPr id="4" name="Group 3">
            <a:extLst>
              <a:ext uri="{FF2B5EF4-FFF2-40B4-BE49-F238E27FC236}">
                <a16:creationId xmlns:a16="http://schemas.microsoft.com/office/drawing/2014/main" id="{326AD1FA-DEC8-34A6-E2BD-2ABBCD4DD3AD}"/>
              </a:ext>
              <a:ext uri="{C183D7F6-B498-43B3-948B-1728B52AA6E4}">
                <adec:decorative xmlns:adec="http://schemas.microsoft.com/office/drawing/2017/decorative" val="1"/>
              </a:ext>
            </a:extLst>
          </p:cNvPr>
          <p:cNvGrpSpPr/>
          <p:nvPr/>
        </p:nvGrpSpPr>
        <p:grpSpPr>
          <a:xfrm>
            <a:off x="2756468" y="321091"/>
            <a:ext cx="1026503" cy="1026503"/>
            <a:chOff x="711856" y="807600"/>
            <a:chExt cx="1026503" cy="1026503"/>
          </a:xfrm>
          <a:solidFill>
            <a:schemeClr val="accent2">
              <a:lumMod val="40000"/>
              <a:lumOff val="60000"/>
            </a:schemeClr>
          </a:solidFill>
        </p:grpSpPr>
        <p:sp>
          <p:nvSpPr>
            <p:cNvPr id="5" name="Oval 4">
              <a:extLst>
                <a:ext uri="{FF2B5EF4-FFF2-40B4-BE49-F238E27FC236}">
                  <a16:creationId xmlns:a16="http://schemas.microsoft.com/office/drawing/2014/main" id="{F8618C01-AFDE-CE9C-F95B-B34809A79A10}"/>
                </a:ext>
              </a:extLst>
            </p:cNvPr>
            <p:cNvSpPr/>
            <p:nvPr/>
          </p:nvSpPr>
          <p:spPr>
            <a:xfrm>
              <a:off x="711856"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F32E86F9-734B-1A58-4BEC-A4139E39FD9E}"/>
                </a:ext>
              </a:extLst>
            </p:cNvPr>
            <p:cNvSpPr txBox="1"/>
            <p:nvPr/>
          </p:nvSpPr>
          <p:spPr>
            <a:xfrm>
              <a:off x="862184"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rPr>
                <a:t>1</a:t>
              </a:r>
            </a:p>
          </p:txBody>
        </p:sp>
      </p:grpSp>
      <p:sp>
        <p:nvSpPr>
          <p:cNvPr id="9" name="TextBox 8">
            <a:extLst>
              <a:ext uri="{FF2B5EF4-FFF2-40B4-BE49-F238E27FC236}">
                <a16:creationId xmlns:a16="http://schemas.microsoft.com/office/drawing/2014/main" id="{6783118C-4D1F-E985-F75F-FD031AA73A9B}"/>
              </a:ext>
            </a:extLst>
          </p:cNvPr>
          <p:cNvSpPr txBox="1"/>
          <p:nvPr/>
        </p:nvSpPr>
        <p:spPr>
          <a:xfrm>
            <a:off x="1014140" y="1467726"/>
            <a:ext cx="2255531" cy="424732"/>
          </a:xfrm>
          <a:prstGeom prst="rect">
            <a:avLst/>
          </a:prstGeom>
          <a:noFill/>
        </p:spPr>
        <p:txBody>
          <a:bodyPr wrap="square">
            <a:sp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lang="en-US" sz="2400" dirty="0">
                <a:solidFill>
                  <a:schemeClr val="bg1"/>
                </a:solidFill>
                <a:latin typeface="Calibri" panose="020F0502020204030204"/>
              </a:rPr>
              <a:t>Question 1</a:t>
            </a:r>
          </a:p>
        </p:txBody>
      </p:sp>
    </p:spTree>
    <p:extLst>
      <p:ext uri="{BB962C8B-B14F-4D97-AF65-F5344CB8AC3E}">
        <p14:creationId xmlns:p14="http://schemas.microsoft.com/office/powerpoint/2010/main" val="172825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45BD950-AEBC-2A0E-9521-A4C4A7669EE8}"/>
              </a:ext>
            </a:extLst>
          </p:cNvPr>
          <p:cNvSpPr>
            <a:spLocks noGrp="1"/>
          </p:cNvSpPr>
          <p:nvPr>
            <p:ph type="title"/>
          </p:nvPr>
        </p:nvSpPr>
        <p:spPr>
          <a:xfrm>
            <a:off x="1014140" y="2997993"/>
            <a:ext cx="10013524" cy="1325563"/>
          </a:xfrm>
        </p:spPr>
        <p:txBody>
          <a:bodyPr>
            <a:normAutofit/>
          </a:bodyPr>
          <a:lstStyle/>
          <a:p>
            <a:pPr algn="ctr"/>
            <a:r>
              <a:rPr lang="en-US" sz="4000" dirty="0">
                <a:solidFill>
                  <a:schemeClr val="accent2"/>
                </a:solidFill>
              </a:rPr>
              <a:t>What did the school offer to help your child?</a:t>
            </a:r>
            <a:br>
              <a:rPr lang="en-US" sz="4000" dirty="0">
                <a:solidFill>
                  <a:schemeClr val="accent2"/>
                </a:solidFill>
              </a:rPr>
            </a:br>
            <a:endParaRPr lang="en-US" sz="4000" dirty="0"/>
          </a:p>
        </p:txBody>
      </p:sp>
      <p:sp>
        <p:nvSpPr>
          <p:cNvPr id="7" name="Rectangle 6">
            <a:extLst>
              <a:ext uri="{FF2B5EF4-FFF2-40B4-BE49-F238E27FC236}">
                <a16:creationId xmlns:a16="http://schemas.microsoft.com/office/drawing/2014/main" id="{1D396A42-6CF6-5F66-D2FE-2927A991706A}"/>
              </a:ext>
              <a:ext uri="{C183D7F6-B498-43B3-948B-1728B52AA6E4}">
                <adec:decorative xmlns:adec="http://schemas.microsoft.com/office/drawing/2017/decorative" val="1"/>
              </a:ext>
            </a:extLst>
          </p:cNvPr>
          <p:cNvSpPr/>
          <p:nvPr/>
        </p:nvSpPr>
        <p:spPr>
          <a:xfrm>
            <a:off x="1014142" y="321091"/>
            <a:ext cx="2255531" cy="10265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a:extLst>
              <a:ext uri="{FF2B5EF4-FFF2-40B4-BE49-F238E27FC236}">
                <a16:creationId xmlns:a16="http://schemas.microsoft.com/office/drawing/2014/main" id="{9008DCAD-57AD-3F6C-C385-2A40B3BEEF13}"/>
              </a:ext>
            </a:extLst>
          </p:cNvPr>
          <p:cNvSpPr txBox="1"/>
          <p:nvPr/>
        </p:nvSpPr>
        <p:spPr>
          <a:xfrm>
            <a:off x="1087099" y="488571"/>
            <a:ext cx="1836210" cy="725847"/>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rPr>
              <a:t>PART</a:t>
            </a:r>
          </a:p>
        </p:txBody>
      </p:sp>
      <p:grpSp>
        <p:nvGrpSpPr>
          <p:cNvPr id="4" name="Group 3">
            <a:extLst>
              <a:ext uri="{FF2B5EF4-FFF2-40B4-BE49-F238E27FC236}">
                <a16:creationId xmlns:a16="http://schemas.microsoft.com/office/drawing/2014/main" id="{326AD1FA-DEC8-34A6-E2BD-2ABBCD4DD3AD}"/>
              </a:ext>
              <a:ext uri="{C183D7F6-B498-43B3-948B-1728B52AA6E4}">
                <adec:decorative xmlns:adec="http://schemas.microsoft.com/office/drawing/2017/decorative" val="1"/>
              </a:ext>
            </a:extLst>
          </p:cNvPr>
          <p:cNvGrpSpPr/>
          <p:nvPr/>
        </p:nvGrpSpPr>
        <p:grpSpPr>
          <a:xfrm>
            <a:off x="2756468" y="321091"/>
            <a:ext cx="1026503" cy="1026503"/>
            <a:chOff x="711856" y="807600"/>
            <a:chExt cx="1026503" cy="1026503"/>
          </a:xfrm>
          <a:solidFill>
            <a:schemeClr val="accent2">
              <a:lumMod val="40000"/>
              <a:lumOff val="60000"/>
            </a:schemeClr>
          </a:solidFill>
        </p:grpSpPr>
        <p:sp>
          <p:nvSpPr>
            <p:cNvPr id="5" name="Oval 4">
              <a:extLst>
                <a:ext uri="{FF2B5EF4-FFF2-40B4-BE49-F238E27FC236}">
                  <a16:creationId xmlns:a16="http://schemas.microsoft.com/office/drawing/2014/main" id="{F8618C01-AFDE-CE9C-F95B-B34809A79A10}"/>
                </a:ext>
              </a:extLst>
            </p:cNvPr>
            <p:cNvSpPr/>
            <p:nvPr/>
          </p:nvSpPr>
          <p:spPr>
            <a:xfrm>
              <a:off x="711856"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F32E86F9-734B-1A58-4BEC-A4139E39FD9E}"/>
                </a:ext>
              </a:extLst>
            </p:cNvPr>
            <p:cNvSpPr txBox="1"/>
            <p:nvPr/>
          </p:nvSpPr>
          <p:spPr>
            <a:xfrm>
              <a:off x="862184"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rPr>
                <a:t>1</a:t>
              </a:r>
            </a:p>
          </p:txBody>
        </p:sp>
      </p:grpSp>
      <p:sp>
        <p:nvSpPr>
          <p:cNvPr id="9" name="TextBox 8">
            <a:extLst>
              <a:ext uri="{FF2B5EF4-FFF2-40B4-BE49-F238E27FC236}">
                <a16:creationId xmlns:a16="http://schemas.microsoft.com/office/drawing/2014/main" id="{A9515065-0675-8162-8BD7-CBBAB9E26EE2}"/>
              </a:ext>
            </a:extLst>
          </p:cNvPr>
          <p:cNvSpPr txBox="1"/>
          <p:nvPr/>
        </p:nvSpPr>
        <p:spPr>
          <a:xfrm>
            <a:off x="1014140" y="1467726"/>
            <a:ext cx="2255531" cy="424732"/>
          </a:xfrm>
          <a:prstGeom prst="rect">
            <a:avLst/>
          </a:prstGeom>
          <a:noFill/>
        </p:spPr>
        <p:txBody>
          <a:bodyPr wrap="square">
            <a:sp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lang="en-US" sz="2400" dirty="0">
                <a:solidFill>
                  <a:schemeClr val="bg1"/>
                </a:solidFill>
                <a:latin typeface="Calibri" panose="020F0502020204030204"/>
              </a:rPr>
              <a:t>Question 2</a:t>
            </a:r>
          </a:p>
        </p:txBody>
      </p:sp>
    </p:spTree>
    <p:extLst>
      <p:ext uri="{BB962C8B-B14F-4D97-AF65-F5344CB8AC3E}">
        <p14:creationId xmlns:p14="http://schemas.microsoft.com/office/powerpoint/2010/main" val="105019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60E3CE-99F0-AD61-E26C-3A59CA2C0869}"/>
              </a:ext>
            </a:extLst>
          </p:cNvPr>
          <p:cNvSpPr>
            <a:spLocks noGrp="1"/>
          </p:cNvSpPr>
          <p:nvPr>
            <p:ph type="title"/>
          </p:nvPr>
        </p:nvSpPr>
        <p:spPr>
          <a:xfrm>
            <a:off x="838200" y="3164284"/>
            <a:ext cx="10515600" cy="1325563"/>
          </a:xfrm>
        </p:spPr>
        <p:txBody>
          <a:bodyPr>
            <a:normAutofit fontScale="90000"/>
          </a:bodyPr>
          <a:lstStyle/>
          <a:p>
            <a:pPr algn="ctr"/>
            <a:r>
              <a:rPr lang="en-US" dirty="0">
                <a:solidFill>
                  <a:schemeClr val="accent2"/>
                </a:solidFill>
              </a:rPr>
              <a:t>Was your child getting any help or supports before the IEP evaluation? (ex: Tutoring, counseling)</a:t>
            </a:r>
            <a:br>
              <a:rPr lang="en-US" dirty="0">
                <a:solidFill>
                  <a:schemeClr val="accent2"/>
                </a:solidFill>
              </a:rPr>
            </a:br>
            <a:endParaRPr lang="en-US" dirty="0"/>
          </a:p>
        </p:txBody>
      </p:sp>
      <p:sp>
        <p:nvSpPr>
          <p:cNvPr id="7" name="Rectangle 6">
            <a:extLst>
              <a:ext uri="{FF2B5EF4-FFF2-40B4-BE49-F238E27FC236}">
                <a16:creationId xmlns:a16="http://schemas.microsoft.com/office/drawing/2014/main" id="{1D396A42-6CF6-5F66-D2FE-2927A991706A}"/>
              </a:ext>
              <a:ext uri="{C183D7F6-B498-43B3-948B-1728B52AA6E4}">
                <adec:decorative xmlns:adec="http://schemas.microsoft.com/office/drawing/2017/decorative" val="1"/>
              </a:ext>
            </a:extLst>
          </p:cNvPr>
          <p:cNvSpPr/>
          <p:nvPr/>
        </p:nvSpPr>
        <p:spPr>
          <a:xfrm>
            <a:off x="1014142" y="321091"/>
            <a:ext cx="2255531" cy="102650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4">
            <a:extLst>
              <a:ext uri="{FF2B5EF4-FFF2-40B4-BE49-F238E27FC236}">
                <a16:creationId xmlns:a16="http://schemas.microsoft.com/office/drawing/2014/main" id="{9008DCAD-57AD-3F6C-C385-2A40B3BEEF13}"/>
              </a:ext>
            </a:extLst>
          </p:cNvPr>
          <p:cNvSpPr txBox="1"/>
          <p:nvPr/>
        </p:nvSpPr>
        <p:spPr>
          <a:xfrm>
            <a:off x="1087099" y="488571"/>
            <a:ext cx="1836210" cy="725847"/>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PART</a:t>
            </a:r>
          </a:p>
        </p:txBody>
      </p:sp>
      <p:grpSp>
        <p:nvGrpSpPr>
          <p:cNvPr id="4" name="Group 3">
            <a:extLst>
              <a:ext uri="{FF2B5EF4-FFF2-40B4-BE49-F238E27FC236}">
                <a16:creationId xmlns:a16="http://schemas.microsoft.com/office/drawing/2014/main" id="{326AD1FA-DEC8-34A6-E2BD-2ABBCD4DD3AD}"/>
              </a:ext>
              <a:ext uri="{C183D7F6-B498-43B3-948B-1728B52AA6E4}">
                <adec:decorative xmlns:adec="http://schemas.microsoft.com/office/drawing/2017/decorative" val="1"/>
              </a:ext>
            </a:extLst>
          </p:cNvPr>
          <p:cNvGrpSpPr/>
          <p:nvPr/>
        </p:nvGrpSpPr>
        <p:grpSpPr>
          <a:xfrm>
            <a:off x="2756468" y="321091"/>
            <a:ext cx="1026503" cy="1026503"/>
            <a:chOff x="711856" y="807600"/>
            <a:chExt cx="1026503" cy="1026503"/>
          </a:xfrm>
          <a:solidFill>
            <a:schemeClr val="accent2">
              <a:lumMod val="60000"/>
              <a:lumOff val="40000"/>
            </a:schemeClr>
          </a:solidFill>
        </p:grpSpPr>
        <p:sp>
          <p:nvSpPr>
            <p:cNvPr id="5" name="Oval 4">
              <a:extLst>
                <a:ext uri="{FF2B5EF4-FFF2-40B4-BE49-F238E27FC236}">
                  <a16:creationId xmlns:a16="http://schemas.microsoft.com/office/drawing/2014/main" id="{F8618C01-AFDE-CE9C-F95B-B34809A79A10}"/>
                </a:ext>
              </a:extLst>
            </p:cNvPr>
            <p:cNvSpPr/>
            <p:nvPr/>
          </p:nvSpPr>
          <p:spPr>
            <a:xfrm>
              <a:off x="711856"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F32E86F9-734B-1A58-4BEC-A4139E39FD9E}"/>
                </a:ext>
              </a:extLst>
            </p:cNvPr>
            <p:cNvSpPr txBox="1"/>
            <p:nvPr/>
          </p:nvSpPr>
          <p:spPr>
            <a:xfrm>
              <a:off x="862184"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grpSp>
      <p:sp>
        <p:nvSpPr>
          <p:cNvPr id="11" name="TextBox 10">
            <a:extLst>
              <a:ext uri="{FF2B5EF4-FFF2-40B4-BE49-F238E27FC236}">
                <a16:creationId xmlns:a16="http://schemas.microsoft.com/office/drawing/2014/main" id="{DCC2695E-9E00-3288-38CF-52C64F73AAF3}"/>
              </a:ext>
            </a:extLst>
          </p:cNvPr>
          <p:cNvSpPr txBox="1"/>
          <p:nvPr/>
        </p:nvSpPr>
        <p:spPr>
          <a:xfrm>
            <a:off x="1014140" y="1467726"/>
            <a:ext cx="2255531" cy="424732"/>
          </a:xfrm>
          <a:prstGeom prst="rect">
            <a:avLst/>
          </a:prstGeom>
          <a:noFill/>
        </p:spPr>
        <p:txBody>
          <a:bodyPr wrap="square">
            <a:sp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lang="en-US" sz="2400" dirty="0">
                <a:solidFill>
                  <a:schemeClr val="bg1"/>
                </a:solidFill>
                <a:latin typeface="Calibri" panose="020F0502020204030204"/>
              </a:rPr>
              <a:t>Question 3</a:t>
            </a:r>
          </a:p>
        </p:txBody>
      </p:sp>
    </p:spTree>
    <p:extLst>
      <p:ext uri="{BB962C8B-B14F-4D97-AF65-F5344CB8AC3E}">
        <p14:creationId xmlns:p14="http://schemas.microsoft.com/office/powerpoint/2010/main" val="269472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0C5465-D765-D1A5-1530-C8013E91FE24}"/>
              </a:ext>
            </a:extLst>
          </p:cNvPr>
          <p:cNvSpPr>
            <a:spLocks noGrp="1"/>
          </p:cNvSpPr>
          <p:nvPr>
            <p:ph type="title"/>
          </p:nvPr>
        </p:nvSpPr>
        <p:spPr>
          <a:xfrm>
            <a:off x="838200" y="2997993"/>
            <a:ext cx="10515600" cy="1325563"/>
          </a:xfrm>
        </p:spPr>
        <p:txBody>
          <a:bodyPr>
            <a:normAutofit fontScale="90000"/>
          </a:bodyPr>
          <a:lstStyle/>
          <a:p>
            <a:pPr algn="ctr"/>
            <a:r>
              <a:rPr lang="en-US" dirty="0">
                <a:solidFill>
                  <a:schemeClr val="accent2"/>
                </a:solidFill>
              </a:rPr>
              <a:t>How was the decision of an IEP initial evaluation reached? Who decided that your child needed an evaluation for special education?</a:t>
            </a:r>
            <a:endParaRPr lang="en-US" dirty="0"/>
          </a:p>
        </p:txBody>
      </p:sp>
      <p:sp>
        <p:nvSpPr>
          <p:cNvPr id="7" name="Rectangle 6">
            <a:extLst>
              <a:ext uri="{FF2B5EF4-FFF2-40B4-BE49-F238E27FC236}">
                <a16:creationId xmlns:a16="http://schemas.microsoft.com/office/drawing/2014/main" id="{1D396A42-6CF6-5F66-D2FE-2927A991706A}"/>
              </a:ext>
              <a:ext uri="{C183D7F6-B498-43B3-948B-1728B52AA6E4}">
                <adec:decorative xmlns:adec="http://schemas.microsoft.com/office/drawing/2017/decorative" val="1"/>
              </a:ext>
            </a:extLst>
          </p:cNvPr>
          <p:cNvSpPr/>
          <p:nvPr/>
        </p:nvSpPr>
        <p:spPr>
          <a:xfrm>
            <a:off x="1014141" y="325127"/>
            <a:ext cx="2255531" cy="1026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4">
            <a:extLst>
              <a:ext uri="{FF2B5EF4-FFF2-40B4-BE49-F238E27FC236}">
                <a16:creationId xmlns:a16="http://schemas.microsoft.com/office/drawing/2014/main" id="{9008DCAD-57AD-3F6C-C385-2A40B3BEEF13}"/>
              </a:ext>
            </a:extLst>
          </p:cNvPr>
          <p:cNvSpPr txBox="1"/>
          <p:nvPr/>
        </p:nvSpPr>
        <p:spPr>
          <a:xfrm>
            <a:off x="1087099" y="492606"/>
            <a:ext cx="1836210" cy="72584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PART</a:t>
            </a:r>
          </a:p>
        </p:txBody>
      </p:sp>
      <p:grpSp>
        <p:nvGrpSpPr>
          <p:cNvPr id="4" name="Group 3">
            <a:extLst>
              <a:ext uri="{FF2B5EF4-FFF2-40B4-BE49-F238E27FC236}">
                <a16:creationId xmlns:a16="http://schemas.microsoft.com/office/drawing/2014/main" id="{326AD1FA-DEC8-34A6-E2BD-2ABBCD4DD3AD}"/>
              </a:ext>
              <a:ext uri="{C183D7F6-B498-43B3-948B-1728B52AA6E4}">
                <adec:decorative xmlns:adec="http://schemas.microsoft.com/office/drawing/2017/decorative" val="1"/>
              </a:ext>
            </a:extLst>
          </p:cNvPr>
          <p:cNvGrpSpPr/>
          <p:nvPr/>
        </p:nvGrpSpPr>
        <p:grpSpPr>
          <a:xfrm>
            <a:off x="2756468" y="325126"/>
            <a:ext cx="1026503" cy="1026503"/>
            <a:chOff x="711856" y="807600"/>
            <a:chExt cx="1026503" cy="1026503"/>
          </a:xfrm>
          <a:solidFill>
            <a:schemeClr val="accent2"/>
          </a:solidFill>
        </p:grpSpPr>
        <p:sp>
          <p:nvSpPr>
            <p:cNvPr id="5" name="Oval 4">
              <a:extLst>
                <a:ext uri="{FF2B5EF4-FFF2-40B4-BE49-F238E27FC236}">
                  <a16:creationId xmlns:a16="http://schemas.microsoft.com/office/drawing/2014/main" id="{F8618C01-AFDE-CE9C-F95B-B34809A79A10}"/>
                </a:ext>
              </a:extLst>
            </p:cNvPr>
            <p:cNvSpPr/>
            <p:nvPr/>
          </p:nvSpPr>
          <p:spPr>
            <a:xfrm>
              <a:off x="711856"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F32E86F9-734B-1A58-4BEC-A4139E39FD9E}"/>
                </a:ext>
              </a:extLst>
            </p:cNvPr>
            <p:cNvSpPr txBox="1"/>
            <p:nvPr/>
          </p:nvSpPr>
          <p:spPr>
            <a:xfrm>
              <a:off x="862184"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sp>
        <p:nvSpPr>
          <p:cNvPr id="2" name="TextBox 1">
            <a:extLst>
              <a:ext uri="{FF2B5EF4-FFF2-40B4-BE49-F238E27FC236}">
                <a16:creationId xmlns:a16="http://schemas.microsoft.com/office/drawing/2014/main" id="{70BBF28F-7DD6-8203-ECD4-4B98ABD23101}"/>
              </a:ext>
            </a:extLst>
          </p:cNvPr>
          <p:cNvSpPr txBox="1"/>
          <p:nvPr/>
        </p:nvSpPr>
        <p:spPr>
          <a:xfrm>
            <a:off x="1014140" y="1467726"/>
            <a:ext cx="2255531" cy="424732"/>
          </a:xfrm>
          <a:prstGeom prst="rect">
            <a:avLst/>
          </a:prstGeom>
          <a:noFill/>
        </p:spPr>
        <p:txBody>
          <a:bodyPr wrap="square">
            <a:sp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lang="en-US" sz="2400" dirty="0">
                <a:solidFill>
                  <a:schemeClr val="bg1"/>
                </a:solidFill>
                <a:latin typeface="Calibri" panose="020F0502020204030204"/>
              </a:rPr>
              <a:t>Question 4</a:t>
            </a:r>
          </a:p>
        </p:txBody>
      </p:sp>
    </p:spTree>
    <p:extLst>
      <p:ext uri="{BB962C8B-B14F-4D97-AF65-F5344CB8AC3E}">
        <p14:creationId xmlns:p14="http://schemas.microsoft.com/office/powerpoint/2010/main" val="370219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76EA64-3982-BDB4-7B7B-EB505B1C022E}"/>
              </a:ext>
            </a:extLst>
          </p:cNvPr>
          <p:cNvSpPr>
            <a:spLocks noGrp="1"/>
          </p:cNvSpPr>
          <p:nvPr>
            <p:ph type="title"/>
          </p:nvPr>
        </p:nvSpPr>
        <p:spPr>
          <a:xfrm>
            <a:off x="662260" y="2997993"/>
            <a:ext cx="10515600" cy="1325563"/>
          </a:xfrm>
        </p:spPr>
        <p:txBody>
          <a:bodyPr>
            <a:normAutofit fontScale="90000"/>
          </a:bodyPr>
          <a:lstStyle/>
          <a:p>
            <a:pPr algn="ctr"/>
            <a:r>
              <a:rPr lang="en-US" dirty="0">
                <a:solidFill>
                  <a:schemeClr val="accent2"/>
                </a:solidFill>
              </a:rPr>
              <a:t>Once it was decided that your child was going to be evaluated for the IEP, how would you describe the evaluation process for your child?</a:t>
            </a:r>
            <a:endParaRPr lang="en-US" dirty="0"/>
          </a:p>
        </p:txBody>
      </p:sp>
      <p:sp>
        <p:nvSpPr>
          <p:cNvPr id="7" name="Rectangle 6">
            <a:extLst>
              <a:ext uri="{FF2B5EF4-FFF2-40B4-BE49-F238E27FC236}">
                <a16:creationId xmlns:a16="http://schemas.microsoft.com/office/drawing/2014/main" id="{1D396A42-6CF6-5F66-D2FE-2927A991706A}"/>
              </a:ext>
              <a:ext uri="{C183D7F6-B498-43B3-948B-1728B52AA6E4}">
                <adec:decorative xmlns:adec="http://schemas.microsoft.com/office/drawing/2017/decorative" val="1"/>
              </a:ext>
            </a:extLst>
          </p:cNvPr>
          <p:cNvSpPr/>
          <p:nvPr/>
        </p:nvSpPr>
        <p:spPr>
          <a:xfrm>
            <a:off x="1014141" y="325127"/>
            <a:ext cx="2255531" cy="1026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4">
            <a:extLst>
              <a:ext uri="{FF2B5EF4-FFF2-40B4-BE49-F238E27FC236}">
                <a16:creationId xmlns:a16="http://schemas.microsoft.com/office/drawing/2014/main" id="{9008DCAD-57AD-3F6C-C385-2A40B3BEEF13}"/>
              </a:ext>
            </a:extLst>
          </p:cNvPr>
          <p:cNvSpPr txBox="1"/>
          <p:nvPr/>
        </p:nvSpPr>
        <p:spPr>
          <a:xfrm>
            <a:off x="1223801" y="325127"/>
            <a:ext cx="1836210" cy="102650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PART</a:t>
            </a:r>
          </a:p>
        </p:txBody>
      </p:sp>
      <p:grpSp>
        <p:nvGrpSpPr>
          <p:cNvPr id="4" name="Group 3">
            <a:extLst>
              <a:ext uri="{FF2B5EF4-FFF2-40B4-BE49-F238E27FC236}">
                <a16:creationId xmlns:a16="http://schemas.microsoft.com/office/drawing/2014/main" id="{326AD1FA-DEC8-34A6-E2BD-2ABBCD4DD3AD}"/>
              </a:ext>
              <a:ext uri="{C183D7F6-B498-43B3-948B-1728B52AA6E4}">
                <adec:decorative xmlns:adec="http://schemas.microsoft.com/office/drawing/2017/decorative" val="1"/>
              </a:ext>
            </a:extLst>
          </p:cNvPr>
          <p:cNvGrpSpPr/>
          <p:nvPr/>
        </p:nvGrpSpPr>
        <p:grpSpPr>
          <a:xfrm>
            <a:off x="2756468" y="325126"/>
            <a:ext cx="1026503" cy="1026503"/>
            <a:chOff x="711856" y="807600"/>
            <a:chExt cx="1026503" cy="1026503"/>
          </a:xfrm>
          <a:solidFill>
            <a:schemeClr val="accent2"/>
          </a:solidFill>
        </p:grpSpPr>
        <p:sp>
          <p:nvSpPr>
            <p:cNvPr id="5" name="Oval 4">
              <a:extLst>
                <a:ext uri="{FF2B5EF4-FFF2-40B4-BE49-F238E27FC236}">
                  <a16:creationId xmlns:a16="http://schemas.microsoft.com/office/drawing/2014/main" id="{F8618C01-AFDE-CE9C-F95B-B34809A79A10}"/>
                </a:ext>
              </a:extLst>
            </p:cNvPr>
            <p:cNvSpPr/>
            <p:nvPr/>
          </p:nvSpPr>
          <p:spPr>
            <a:xfrm>
              <a:off x="711856"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F32E86F9-734B-1A58-4BEC-A4139E39FD9E}"/>
                </a:ext>
              </a:extLst>
            </p:cNvPr>
            <p:cNvSpPr txBox="1"/>
            <p:nvPr/>
          </p:nvSpPr>
          <p:spPr>
            <a:xfrm>
              <a:off x="862184"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sp>
        <p:nvSpPr>
          <p:cNvPr id="9" name="TextBox 8">
            <a:extLst>
              <a:ext uri="{FF2B5EF4-FFF2-40B4-BE49-F238E27FC236}">
                <a16:creationId xmlns:a16="http://schemas.microsoft.com/office/drawing/2014/main" id="{61D09680-45EF-361C-BFC7-158F229FAD61}"/>
              </a:ext>
            </a:extLst>
          </p:cNvPr>
          <p:cNvSpPr txBox="1"/>
          <p:nvPr/>
        </p:nvSpPr>
        <p:spPr>
          <a:xfrm>
            <a:off x="1014140" y="1467726"/>
            <a:ext cx="2255531" cy="424732"/>
          </a:xfrm>
          <a:prstGeom prst="rect">
            <a:avLst/>
          </a:prstGeom>
          <a:noFill/>
        </p:spPr>
        <p:txBody>
          <a:bodyPr wrap="square">
            <a:sp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lang="en-US" sz="2400" dirty="0">
                <a:solidFill>
                  <a:schemeClr val="bg1"/>
                </a:solidFill>
                <a:latin typeface="Calibri" panose="020F0502020204030204"/>
              </a:rPr>
              <a:t>Question 5</a:t>
            </a:r>
          </a:p>
        </p:txBody>
      </p:sp>
    </p:spTree>
    <p:extLst>
      <p:ext uri="{BB962C8B-B14F-4D97-AF65-F5344CB8AC3E}">
        <p14:creationId xmlns:p14="http://schemas.microsoft.com/office/powerpoint/2010/main" val="123582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F1CD9B2-4CE3-3DBF-214A-B3064AA14300}"/>
              </a:ext>
            </a:extLst>
          </p:cNvPr>
          <p:cNvSpPr>
            <a:spLocks noGrp="1"/>
          </p:cNvSpPr>
          <p:nvPr>
            <p:ph type="title"/>
          </p:nvPr>
        </p:nvSpPr>
        <p:spPr>
          <a:xfrm>
            <a:off x="838200" y="2766218"/>
            <a:ext cx="10515600" cy="1325563"/>
          </a:xfrm>
        </p:spPr>
        <p:txBody>
          <a:bodyPr>
            <a:normAutofit/>
          </a:bodyPr>
          <a:lstStyle/>
          <a:p>
            <a:pPr algn="ctr"/>
            <a:r>
              <a:rPr lang="en-US" dirty="0">
                <a:solidFill>
                  <a:schemeClr val="accent2"/>
                </a:solidFill>
              </a:rPr>
              <a:t>After the evaluations were conducted, how was the IEP eligibility decided?</a:t>
            </a:r>
            <a:endParaRPr lang="en-US" dirty="0"/>
          </a:p>
        </p:txBody>
      </p:sp>
      <p:sp>
        <p:nvSpPr>
          <p:cNvPr id="7" name="Rectangle 6">
            <a:extLst>
              <a:ext uri="{FF2B5EF4-FFF2-40B4-BE49-F238E27FC236}">
                <a16:creationId xmlns:a16="http://schemas.microsoft.com/office/drawing/2014/main" id="{1D396A42-6CF6-5F66-D2FE-2927A991706A}"/>
              </a:ext>
              <a:ext uri="{C183D7F6-B498-43B3-948B-1728B52AA6E4}">
                <adec:decorative xmlns:adec="http://schemas.microsoft.com/office/drawing/2017/decorative" val="1"/>
              </a:ext>
            </a:extLst>
          </p:cNvPr>
          <p:cNvSpPr/>
          <p:nvPr/>
        </p:nvSpPr>
        <p:spPr>
          <a:xfrm>
            <a:off x="1014140" y="325127"/>
            <a:ext cx="2255531" cy="102650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4">
            <a:extLst>
              <a:ext uri="{FF2B5EF4-FFF2-40B4-BE49-F238E27FC236}">
                <a16:creationId xmlns:a16="http://schemas.microsoft.com/office/drawing/2014/main" id="{9008DCAD-57AD-3F6C-C385-2A40B3BEEF13}"/>
              </a:ext>
            </a:extLst>
          </p:cNvPr>
          <p:cNvSpPr txBox="1"/>
          <p:nvPr/>
        </p:nvSpPr>
        <p:spPr>
          <a:xfrm>
            <a:off x="1223801" y="325127"/>
            <a:ext cx="1836210" cy="1026502"/>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PART</a:t>
            </a:r>
          </a:p>
        </p:txBody>
      </p:sp>
      <p:grpSp>
        <p:nvGrpSpPr>
          <p:cNvPr id="4" name="Group 3">
            <a:extLst>
              <a:ext uri="{FF2B5EF4-FFF2-40B4-BE49-F238E27FC236}">
                <a16:creationId xmlns:a16="http://schemas.microsoft.com/office/drawing/2014/main" id="{326AD1FA-DEC8-34A6-E2BD-2ABBCD4DD3AD}"/>
              </a:ext>
              <a:ext uri="{C183D7F6-B498-43B3-948B-1728B52AA6E4}">
                <adec:decorative xmlns:adec="http://schemas.microsoft.com/office/drawing/2017/decorative" val="1"/>
              </a:ext>
            </a:extLst>
          </p:cNvPr>
          <p:cNvGrpSpPr/>
          <p:nvPr/>
        </p:nvGrpSpPr>
        <p:grpSpPr>
          <a:xfrm>
            <a:off x="2756467" y="325126"/>
            <a:ext cx="1026503" cy="1026503"/>
            <a:chOff x="711856" y="807600"/>
            <a:chExt cx="1026503" cy="1026503"/>
          </a:xfrm>
          <a:solidFill>
            <a:schemeClr val="accent2">
              <a:lumMod val="75000"/>
            </a:schemeClr>
          </a:solidFill>
        </p:grpSpPr>
        <p:sp>
          <p:nvSpPr>
            <p:cNvPr id="5" name="Oval 4">
              <a:extLst>
                <a:ext uri="{FF2B5EF4-FFF2-40B4-BE49-F238E27FC236}">
                  <a16:creationId xmlns:a16="http://schemas.microsoft.com/office/drawing/2014/main" id="{F8618C01-AFDE-CE9C-F95B-B34809A79A10}"/>
                </a:ext>
              </a:extLst>
            </p:cNvPr>
            <p:cNvSpPr/>
            <p:nvPr/>
          </p:nvSpPr>
          <p:spPr>
            <a:xfrm>
              <a:off x="711856"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F32E86F9-734B-1A58-4BEC-A4139E39FD9E}"/>
                </a:ext>
              </a:extLst>
            </p:cNvPr>
            <p:cNvSpPr txBox="1"/>
            <p:nvPr/>
          </p:nvSpPr>
          <p:spPr>
            <a:xfrm>
              <a:off x="862184"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grpSp>
      <p:sp>
        <p:nvSpPr>
          <p:cNvPr id="9" name="TextBox 8">
            <a:extLst>
              <a:ext uri="{FF2B5EF4-FFF2-40B4-BE49-F238E27FC236}">
                <a16:creationId xmlns:a16="http://schemas.microsoft.com/office/drawing/2014/main" id="{61D09680-45EF-361C-BFC7-158F229FAD61}"/>
              </a:ext>
            </a:extLst>
          </p:cNvPr>
          <p:cNvSpPr txBox="1"/>
          <p:nvPr/>
        </p:nvSpPr>
        <p:spPr>
          <a:xfrm>
            <a:off x="1014140" y="1467726"/>
            <a:ext cx="2255531" cy="424732"/>
          </a:xfrm>
          <a:prstGeom prst="rect">
            <a:avLst/>
          </a:prstGeom>
          <a:noFill/>
        </p:spPr>
        <p:txBody>
          <a:bodyPr wrap="square">
            <a:sp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lang="en-US" sz="2400" dirty="0">
                <a:solidFill>
                  <a:schemeClr val="bg1"/>
                </a:solidFill>
                <a:latin typeface="Calibri" panose="020F0502020204030204"/>
              </a:rPr>
              <a:t>Question 6</a:t>
            </a:r>
          </a:p>
        </p:txBody>
      </p:sp>
    </p:spTree>
    <p:extLst>
      <p:ext uri="{BB962C8B-B14F-4D97-AF65-F5344CB8AC3E}">
        <p14:creationId xmlns:p14="http://schemas.microsoft.com/office/powerpoint/2010/main" val="195228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5C1E-8716-08AC-1192-7FF57D4461B5}"/>
              </a:ext>
            </a:extLst>
          </p:cNvPr>
          <p:cNvSpPr>
            <a:spLocks noGrp="1"/>
          </p:cNvSpPr>
          <p:nvPr>
            <p:ph type="title"/>
          </p:nvPr>
        </p:nvSpPr>
        <p:spPr>
          <a:xfrm>
            <a:off x="838200" y="2997993"/>
            <a:ext cx="10515600" cy="1325563"/>
          </a:xfrm>
        </p:spPr>
        <p:txBody>
          <a:bodyPr>
            <a:normAutofit fontScale="90000"/>
          </a:bodyPr>
          <a:lstStyle/>
          <a:p>
            <a:pPr algn="ctr"/>
            <a:r>
              <a:rPr lang="en-US" dirty="0">
                <a:solidFill>
                  <a:schemeClr val="accent2"/>
                </a:solidFill>
              </a:rPr>
              <a:t>Do you feel that you were meaningfully included in the decision of an IEP eligibility for your child?</a:t>
            </a:r>
            <a:endParaRPr lang="en-US" dirty="0"/>
          </a:p>
        </p:txBody>
      </p:sp>
      <p:sp>
        <p:nvSpPr>
          <p:cNvPr id="7" name="Rectangle 6">
            <a:extLst>
              <a:ext uri="{FF2B5EF4-FFF2-40B4-BE49-F238E27FC236}">
                <a16:creationId xmlns:a16="http://schemas.microsoft.com/office/drawing/2014/main" id="{1D396A42-6CF6-5F66-D2FE-2927A991706A}"/>
              </a:ext>
              <a:ext uri="{C183D7F6-B498-43B3-948B-1728B52AA6E4}">
                <adec:decorative xmlns:adec="http://schemas.microsoft.com/office/drawing/2017/decorative" val="1"/>
              </a:ext>
            </a:extLst>
          </p:cNvPr>
          <p:cNvSpPr/>
          <p:nvPr/>
        </p:nvSpPr>
        <p:spPr>
          <a:xfrm>
            <a:off x="1014141" y="325127"/>
            <a:ext cx="2255531" cy="102650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4">
            <a:extLst>
              <a:ext uri="{FF2B5EF4-FFF2-40B4-BE49-F238E27FC236}">
                <a16:creationId xmlns:a16="http://schemas.microsoft.com/office/drawing/2014/main" id="{9008DCAD-57AD-3F6C-C385-2A40B3BEEF13}"/>
              </a:ext>
            </a:extLst>
          </p:cNvPr>
          <p:cNvSpPr txBox="1"/>
          <p:nvPr/>
        </p:nvSpPr>
        <p:spPr>
          <a:xfrm>
            <a:off x="1223800" y="321911"/>
            <a:ext cx="1836210" cy="1026502"/>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PART</a:t>
            </a:r>
          </a:p>
        </p:txBody>
      </p:sp>
      <p:grpSp>
        <p:nvGrpSpPr>
          <p:cNvPr id="4" name="Group 3">
            <a:extLst>
              <a:ext uri="{FF2B5EF4-FFF2-40B4-BE49-F238E27FC236}">
                <a16:creationId xmlns:a16="http://schemas.microsoft.com/office/drawing/2014/main" id="{326AD1FA-DEC8-34A6-E2BD-2ABBCD4DD3AD}"/>
              </a:ext>
              <a:ext uri="{C183D7F6-B498-43B3-948B-1728B52AA6E4}">
                <adec:decorative xmlns:adec="http://schemas.microsoft.com/office/drawing/2017/decorative" val="1"/>
              </a:ext>
            </a:extLst>
          </p:cNvPr>
          <p:cNvGrpSpPr/>
          <p:nvPr/>
        </p:nvGrpSpPr>
        <p:grpSpPr>
          <a:xfrm>
            <a:off x="2756468" y="325126"/>
            <a:ext cx="1026503" cy="1026503"/>
            <a:chOff x="711856" y="807600"/>
            <a:chExt cx="1026503" cy="1026503"/>
          </a:xfrm>
          <a:solidFill>
            <a:schemeClr val="accent2">
              <a:lumMod val="75000"/>
            </a:schemeClr>
          </a:solidFill>
        </p:grpSpPr>
        <p:sp>
          <p:nvSpPr>
            <p:cNvPr id="5" name="Oval 4">
              <a:extLst>
                <a:ext uri="{FF2B5EF4-FFF2-40B4-BE49-F238E27FC236}">
                  <a16:creationId xmlns:a16="http://schemas.microsoft.com/office/drawing/2014/main" id="{F8618C01-AFDE-CE9C-F95B-B34809A79A10}"/>
                </a:ext>
              </a:extLst>
            </p:cNvPr>
            <p:cNvSpPr/>
            <p:nvPr/>
          </p:nvSpPr>
          <p:spPr>
            <a:xfrm>
              <a:off x="711856"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F32E86F9-734B-1A58-4BEC-A4139E39FD9E}"/>
                </a:ext>
              </a:extLst>
            </p:cNvPr>
            <p:cNvSpPr txBox="1"/>
            <p:nvPr/>
          </p:nvSpPr>
          <p:spPr>
            <a:xfrm>
              <a:off x="862184"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grpSp>
      <p:sp>
        <p:nvSpPr>
          <p:cNvPr id="9" name="TextBox 8">
            <a:extLst>
              <a:ext uri="{FF2B5EF4-FFF2-40B4-BE49-F238E27FC236}">
                <a16:creationId xmlns:a16="http://schemas.microsoft.com/office/drawing/2014/main" id="{61D09680-45EF-361C-BFC7-158F229FAD61}"/>
              </a:ext>
            </a:extLst>
          </p:cNvPr>
          <p:cNvSpPr txBox="1"/>
          <p:nvPr/>
        </p:nvSpPr>
        <p:spPr>
          <a:xfrm>
            <a:off x="1014140" y="1467726"/>
            <a:ext cx="2255531" cy="424732"/>
          </a:xfrm>
          <a:prstGeom prst="rect">
            <a:avLst/>
          </a:prstGeom>
          <a:noFill/>
        </p:spPr>
        <p:txBody>
          <a:bodyPr wrap="square">
            <a:sp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lang="en-US" sz="2400" dirty="0">
                <a:solidFill>
                  <a:schemeClr val="bg1"/>
                </a:solidFill>
                <a:latin typeface="Calibri" panose="020F0502020204030204"/>
              </a:rPr>
              <a:t>Question 7</a:t>
            </a:r>
          </a:p>
        </p:txBody>
      </p:sp>
    </p:spTree>
    <p:extLst>
      <p:ext uri="{BB962C8B-B14F-4D97-AF65-F5344CB8AC3E}">
        <p14:creationId xmlns:p14="http://schemas.microsoft.com/office/powerpoint/2010/main" val="107193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52611-955A-B694-2FFB-95A5F85F33E7}"/>
              </a:ext>
            </a:extLst>
          </p:cNvPr>
          <p:cNvSpPr>
            <a:spLocks noGrp="1"/>
          </p:cNvSpPr>
          <p:nvPr>
            <p:ph type="title"/>
          </p:nvPr>
        </p:nvSpPr>
        <p:spPr>
          <a:xfrm>
            <a:off x="838200" y="3067047"/>
            <a:ext cx="10515600" cy="1325563"/>
          </a:xfrm>
        </p:spPr>
        <p:txBody>
          <a:bodyPr>
            <a:normAutofit/>
          </a:bodyPr>
          <a:lstStyle/>
          <a:p>
            <a:pPr algn="ctr"/>
            <a:r>
              <a:rPr lang="en-US" dirty="0">
                <a:solidFill>
                  <a:schemeClr val="accent2"/>
                </a:solidFill>
              </a:rPr>
              <a:t>As a parent, how did you feel during the first IEP and subsequent IEP meetings?</a:t>
            </a:r>
            <a:endParaRPr lang="en-US" dirty="0"/>
          </a:p>
        </p:txBody>
      </p:sp>
      <p:sp>
        <p:nvSpPr>
          <p:cNvPr id="7" name="Rectangle 6">
            <a:extLst>
              <a:ext uri="{FF2B5EF4-FFF2-40B4-BE49-F238E27FC236}">
                <a16:creationId xmlns:a16="http://schemas.microsoft.com/office/drawing/2014/main" id="{1D396A42-6CF6-5F66-D2FE-2927A991706A}"/>
              </a:ext>
              <a:ext uri="{C183D7F6-B498-43B3-948B-1728B52AA6E4}">
                <adec:decorative xmlns:adec="http://schemas.microsoft.com/office/drawing/2017/decorative" val="1"/>
              </a:ext>
            </a:extLst>
          </p:cNvPr>
          <p:cNvSpPr/>
          <p:nvPr/>
        </p:nvSpPr>
        <p:spPr>
          <a:xfrm>
            <a:off x="1014141" y="325127"/>
            <a:ext cx="2255531" cy="102650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4">
            <a:extLst>
              <a:ext uri="{FF2B5EF4-FFF2-40B4-BE49-F238E27FC236}">
                <a16:creationId xmlns:a16="http://schemas.microsoft.com/office/drawing/2014/main" id="{9008DCAD-57AD-3F6C-C385-2A40B3BEEF13}"/>
              </a:ext>
            </a:extLst>
          </p:cNvPr>
          <p:cNvSpPr txBox="1"/>
          <p:nvPr/>
        </p:nvSpPr>
        <p:spPr>
          <a:xfrm>
            <a:off x="1223800" y="321911"/>
            <a:ext cx="1836210" cy="1026502"/>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PART</a:t>
            </a:r>
          </a:p>
        </p:txBody>
      </p:sp>
      <p:grpSp>
        <p:nvGrpSpPr>
          <p:cNvPr id="4" name="Group 3">
            <a:extLst>
              <a:ext uri="{FF2B5EF4-FFF2-40B4-BE49-F238E27FC236}">
                <a16:creationId xmlns:a16="http://schemas.microsoft.com/office/drawing/2014/main" id="{326AD1FA-DEC8-34A6-E2BD-2ABBCD4DD3AD}"/>
              </a:ext>
              <a:ext uri="{C183D7F6-B498-43B3-948B-1728B52AA6E4}">
                <adec:decorative xmlns:adec="http://schemas.microsoft.com/office/drawing/2017/decorative" val="1"/>
              </a:ext>
            </a:extLst>
          </p:cNvPr>
          <p:cNvGrpSpPr/>
          <p:nvPr/>
        </p:nvGrpSpPr>
        <p:grpSpPr>
          <a:xfrm>
            <a:off x="2756468" y="325126"/>
            <a:ext cx="1026503" cy="1026503"/>
            <a:chOff x="711856" y="807600"/>
            <a:chExt cx="1026503" cy="1026503"/>
          </a:xfrm>
          <a:solidFill>
            <a:schemeClr val="accent2">
              <a:lumMod val="75000"/>
            </a:schemeClr>
          </a:solidFill>
        </p:grpSpPr>
        <p:sp>
          <p:nvSpPr>
            <p:cNvPr id="5" name="Oval 4">
              <a:extLst>
                <a:ext uri="{FF2B5EF4-FFF2-40B4-BE49-F238E27FC236}">
                  <a16:creationId xmlns:a16="http://schemas.microsoft.com/office/drawing/2014/main" id="{F8618C01-AFDE-CE9C-F95B-B34809A79A10}"/>
                </a:ext>
              </a:extLst>
            </p:cNvPr>
            <p:cNvSpPr/>
            <p:nvPr/>
          </p:nvSpPr>
          <p:spPr>
            <a:xfrm>
              <a:off x="711856"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F32E86F9-734B-1A58-4BEC-A4139E39FD9E}"/>
                </a:ext>
              </a:extLst>
            </p:cNvPr>
            <p:cNvSpPr txBox="1"/>
            <p:nvPr/>
          </p:nvSpPr>
          <p:spPr>
            <a:xfrm>
              <a:off x="862184"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grpSp>
      <p:sp>
        <p:nvSpPr>
          <p:cNvPr id="9" name="TextBox 8">
            <a:extLst>
              <a:ext uri="{FF2B5EF4-FFF2-40B4-BE49-F238E27FC236}">
                <a16:creationId xmlns:a16="http://schemas.microsoft.com/office/drawing/2014/main" id="{61D09680-45EF-361C-BFC7-158F229FAD61}"/>
              </a:ext>
            </a:extLst>
          </p:cNvPr>
          <p:cNvSpPr txBox="1"/>
          <p:nvPr/>
        </p:nvSpPr>
        <p:spPr>
          <a:xfrm>
            <a:off x="1014140" y="1467726"/>
            <a:ext cx="2255531" cy="424732"/>
          </a:xfrm>
          <a:prstGeom prst="rect">
            <a:avLst/>
          </a:prstGeom>
          <a:noFill/>
        </p:spPr>
        <p:txBody>
          <a:bodyPr wrap="square">
            <a:sp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lang="en-US" sz="2400" dirty="0">
                <a:solidFill>
                  <a:schemeClr val="bg1"/>
                </a:solidFill>
                <a:latin typeface="Calibri" panose="020F0502020204030204"/>
              </a:rPr>
              <a:t>Question 8</a:t>
            </a:r>
          </a:p>
        </p:txBody>
      </p:sp>
    </p:spTree>
    <p:extLst>
      <p:ext uri="{BB962C8B-B14F-4D97-AF65-F5344CB8AC3E}">
        <p14:creationId xmlns:p14="http://schemas.microsoft.com/office/powerpoint/2010/main" val="97450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Mic and audio filter">
            <a:extLst>
              <a:ext uri="{FF2B5EF4-FFF2-40B4-BE49-F238E27FC236}">
                <a16:creationId xmlns:a16="http://schemas.microsoft.com/office/drawing/2014/main" id="{4392FFCA-4E4A-765F-8D7D-274771F6F133}"/>
              </a:ext>
            </a:extLst>
          </p:cNvPr>
          <p:cNvPicPr>
            <a:picLocks noChangeAspect="1"/>
          </p:cNvPicPr>
          <p:nvPr/>
        </p:nvPicPr>
        <p:blipFill rotWithShape="1">
          <a:blip r:embed="rId3"/>
          <a:srcRect l="15628" r="-1" b="-1"/>
          <a:stretch/>
        </p:blipFill>
        <p:spPr>
          <a:xfrm>
            <a:off x="20" y="10"/>
            <a:ext cx="8668492" cy="6857990"/>
          </a:xfrm>
          <a:prstGeom prst="rect">
            <a:avLst/>
          </a:prstGeom>
        </p:spPr>
      </p:pic>
      <p:sp>
        <p:nvSpPr>
          <p:cNvPr id="25" name="Rectangle 24">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50E3F4-17EC-CA49-910B-59FB6824B57C}"/>
              </a:ext>
            </a:extLst>
          </p:cNvPr>
          <p:cNvSpPr>
            <a:spLocks noGrp="1"/>
          </p:cNvSpPr>
          <p:nvPr>
            <p:ph type="title"/>
          </p:nvPr>
        </p:nvSpPr>
        <p:spPr>
          <a:xfrm>
            <a:off x="8395868" y="1161288"/>
            <a:ext cx="3438144" cy="1124712"/>
          </a:xfrm>
        </p:spPr>
        <p:txBody>
          <a:bodyPr vert="horz" lIns="91440" tIns="45720" rIns="91440" bIns="45720" rtlCol="0" anchor="b">
            <a:normAutofit/>
          </a:bodyPr>
          <a:lstStyle/>
          <a:p>
            <a:pPr algn="ctr"/>
            <a:r>
              <a:rPr lang="en-US" sz="2400" kern="1200" dirty="0">
                <a:latin typeface="+mn-lt"/>
                <a:ea typeface="+mn-ea"/>
                <a:cs typeface="+mn-cs"/>
              </a:rPr>
              <a:t>Recording will stop now.</a:t>
            </a:r>
            <a:endParaRPr lang="en-US" sz="2400" kern="1200" dirty="0">
              <a:latin typeface="+mj-lt"/>
              <a:ea typeface="+mj-ea"/>
              <a:cs typeface="+mj-cs"/>
            </a:endParaRPr>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6AB6B5-40A6-CE4D-B8C8-9251E8AA4F90}"/>
              </a:ext>
            </a:extLst>
          </p:cNvPr>
          <p:cNvSpPr>
            <a:spLocks noGrp="1"/>
          </p:cNvSpPr>
          <p:nvPr>
            <p:ph idx="1"/>
          </p:nvPr>
        </p:nvSpPr>
        <p:spPr>
          <a:xfrm>
            <a:off x="8395868" y="2718054"/>
            <a:ext cx="3438906" cy="3207258"/>
          </a:xfrm>
        </p:spPr>
        <p:txBody>
          <a:bodyPr vert="horz" lIns="91440" tIns="45720" rIns="91440" bIns="45720" rtlCol="0" anchor="t">
            <a:normAutofit/>
          </a:bodyPr>
          <a:lstStyle/>
          <a:p>
            <a:pPr marL="0" indent="0" algn="ctr">
              <a:buNone/>
            </a:pPr>
            <a:r>
              <a:rPr lang="en-US" sz="2400" kern="1200" dirty="0">
                <a:latin typeface="+mn-lt"/>
                <a:ea typeface="+mn-ea"/>
                <a:cs typeface="+mn-cs"/>
              </a:rPr>
              <a:t>(ONLY IF RECORDING)</a:t>
            </a:r>
          </a:p>
        </p:txBody>
      </p:sp>
    </p:spTree>
    <p:extLst>
      <p:ext uri="{BB962C8B-B14F-4D97-AF65-F5344CB8AC3E}">
        <p14:creationId xmlns:p14="http://schemas.microsoft.com/office/powerpoint/2010/main" val="5406213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07F9AA88-1F65-24FD-7759-9F8D8FCAD0EC}"/>
              </a:ext>
            </a:extLst>
          </p:cNvPr>
          <p:cNvPicPr>
            <a:picLocks noChangeAspect="1"/>
          </p:cNvPicPr>
          <p:nvPr/>
        </p:nvPicPr>
        <p:blipFill rotWithShape="1">
          <a:blip r:embed="rId3">
            <a:alphaModFix amt="50000"/>
          </a:blip>
          <a:srcRect t="2056" b="13674"/>
          <a:stretch/>
        </p:blipFill>
        <p:spPr>
          <a:xfrm>
            <a:off x="20" y="1"/>
            <a:ext cx="12191980" cy="6857999"/>
          </a:xfrm>
          <a:prstGeom prst="rect">
            <a:avLst/>
          </a:prstGeom>
        </p:spPr>
      </p:pic>
      <p:sp>
        <p:nvSpPr>
          <p:cNvPr id="2" name="Title 1">
            <a:extLst>
              <a:ext uri="{FF2B5EF4-FFF2-40B4-BE49-F238E27FC236}">
                <a16:creationId xmlns:a16="http://schemas.microsoft.com/office/drawing/2014/main" id="{6331B0AB-639C-DB45-8CBA-7D0B3FF2845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Questions?</a:t>
            </a:r>
          </a:p>
        </p:txBody>
      </p:sp>
    </p:spTree>
    <p:extLst>
      <p:ext uri="{BB962C8B-B14F-4D97-AF65-F5344CB8AC3E}">
        <p14:creationId xmlns:p14="http://schemas.microsoft.com/office/powerpoint/2010/main" val="15072331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133D8E-2DB5-1F47-AF4A-C70C27191AEA}"/>
              </a:ext>
            </a:extLst>
          </p:cNvPr>
          <p:cNvSpPr>
            <a:spLocks noGrp="1"/>
          </p:cNvSpPr>
          <p:nvPr>
            <p:ph type="title"/>
          </p:nvPr>
        </p:nvSpPr>
        <p:spPr>
          <a:xfrm>
            <a:off x="1115568" y="509521"/>
            <a:ext cx="10232136" cy="1014984"/>
          </a:xfrm>
        </p:spPr>
        <p:txBody>
          <a:bodyPr>
            <a:normAutofit/>
          </a:bodyPr>
          <a:lstStyle/>
          <a:p>
            <a:r>
              <a:rPr lang="en-US" sz="4000" dirty="0"/>
              <a:t>Focus Group: Disproportionality </a:t>
            </a:r>
          </a:p>
        </p:txBody>
      </p:sp>
      <p:sp>
        <p:nvSpPr>
          <p:cNvPr id="20" name="Rectangle 19">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Content Placeholder 2">
            <a:extLst>
              <a:ext uri="{FF2B5EF4-FFF2-40B4-BE49-F238E27FC236}">
                <a16:creationId xmlns:a16="http://schemas.microsoft.com/office/drawing/2014/main" id="{038B01F8-F0F7-4132-A416-FDF2DF16816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32426295"/>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74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black wall clock on a yellow background">
            <a:extLst>
              <a:ext uri="{FF2B5EF4-FFF2-40B4-BE49-F238E27FC236}">
                <a16:creationId xmlns:a16="http://schemas.microsoft.com/office/drawing/2014/main" id="{0200A9BF-2532-3385-BCA3-F57ED43837ED}"/>
              </a:ext>
            </a:extLst>
          </p:cNvPr>
          <p:cNvPicPr>
            <a:picLocks noChangeAspect="1"/>
          </p:cNvPicPr>
          <p:nvPr/>
        </p:nvPicPr>
        <p:blipFill>
          <a:blip r:embed="rId3"/>
          <a:stretch>
            <a:fillRect/>
          </a:stretch>
        </p:blipFill>
        <p:spPr>
          <a:xfrm>
            <a:off x="0" y="20199"/>
            <a:ext cx="13715998" cy="6857999"/>
          </a:xfrm>
          <a:prstGeom prst="rect">
            <a:avLst/>
          </a:prstGeom>
        </p:spPr>
      </p:pic>
      <p:sp>
        <p:nvSpPr>
          <p:cNvPr id="3" name="Content Placeholder 2">
            <a:extLst>
              <a:ext uri="{FF2B5EF4-FFF2-40B4-BE49-F238E27FC236}">
                <a16:creationId xmlns:a16="http://schemas.microsoft.com/office/drawing/2014/main" id="{1B4BCCA8-B781-C14D-806D-7FA39001912E}"/>
              </a:ext>
              <a:ext uri="{C183D7F6-B498-43B3-948B-1728B52AA6E4}">
                <adec:decorative xmlns:adec="http://schemas.microsoft.com/office/drawing/2017/decorative" val="1"/>
              </a:ext>
            </a:extLst>
          </p:cNvPr>
          <p:cNvSpPr>
            <a:spLocks noGrp="1"/>
          </p:cNvSpPr>
          <p:nvPr>
            <p:ph idx="1"/>
          </p:nvPr>
        </p:nvSpPr>
        <p:spPr>
          <a:xfrm>
            <a:off x="6090573" y="2852756"/>
            <a:ext cx="4977578" cy="3639289"/>
          </a:xfrm>
        </p:spPr>
        <p:txBody>
          <a:bodyPr anchor="ctr">
            <a:normAutofit/>
          </a:bodyPr>
          <a:lstStyle/>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pPr marL="0" indent="0">
              <a:buNone/>
            </a:pPr>
            <a:endParaRPr lang="en-US" sz="2000" dirty="0">
              <a:solidFill>
                <a:srgbClr val="000000"/>
              </a:solidFill>
            </a:endParaRPr>
          </a:p>
          <a:p>
            <a:endParaRPr lang="en-US" sz="2000" dirty="0">
              <a:solidFill>
                <a:srgbClr val="000000"/>
              </a:solidFill>
            </a:endParaRPr>
          </a:p>
        </p:txBody>
      </p:sp>
      <p:pic>
        <p:nvPicPr>
          <p:cNvPr id="6" name="Picture 5" descr="Mic and audio filter">
            <a:extLst>
              <a:ext uri="{FF2B5EF4-FFF2-40B4-BE49-F238E27FC236}">
                <a16:creationId xmlns:a16="http://schemas.microsoft.com/office/drawing/2014/main" id="{8C2E38A7-A5AC-B574-BE8F-A24D6E1B0EA4}"/>
              </a:ext>
            </a:extLst>
          </p:cNvPr>
          <p:cNvPicPr>
            <a:picLocks noChangeAspect="1"/>
          </p:cNvPicPr>
          <p:nvPr/>
        </p:nvPicPr>
        <p:blipFill rotWithShape="1">
          <a:blip r:embed="rId4">
            <a:alphaModFix amt="50000"/>
          </a:blip>
          <a:srcRect l="-34661" t="-1" r="-1" b="-1"/>
          <a:stretch/>
        </p:blipFill>
        <p:spPr>
          <a:xfrm>
            <a:off x="0" y="-274973"/>
            <a:ext cx="17521387" cy="8685201"/>
          </a:xfrm>
          <a:prstGeom prst="rect">
            <a:avLst/>
          </a:prstGeom>
          <a:ln>
            <a:noFill/>
          </a:ln>
          <a:effectLst>
            <a:softEdge rad="1270000"/>
          </a:effectLst>
        </p:spPr>
      </p:pic>
      <p:sp>
        <p:nvSpPr>
          <p:cNvPr id="2" name="Title 1">
            <a:extLst>
              <a:ext uri="{FF2B5EF4-FFF2-40B4-BE49-F238E27FC236}">
                <a16:creationId xmlns:a16="http://schemas.microsoft.com/office/drawing/2014/main" id="{B95CD6C3-1CAE-C243-8702-6C47E41FA1E5}"/>
              </a:ext>
            </a:extLst>
          </p:cNvPr>
          <p:cNvSpPr>
            <a:spLocks noGrp="1"/>
          </p:cNvSpPr>
          <p:nvPr>
            <p:ph type="title"/>
          </p:nvPr>
        </p:nvSpPr>
        <p:spPr>
          <a:xfrm>
            <a:off x="3399140" y="986151"/>
            <a:ext cx="9100079" cy="1719019"/>
          </a:xfrm>
        </p:spPr>
        <p:txBody>
          <a:bodyPr>
            <a:noAutofit/>
          </a:bodyPr>
          <a:lstStyle/>
          <a:p>
            <a:pPr algn="ctr"/>
            <a:r>
              <a:rPr lang="en-US" sz="5400" b="1" dirty="0">
                <a:solidFill>
                  <a:srgbClr val="000000"/>
                </a:solidFill>
                <a:latin typeface="Calibri" panose="020F0502020204030204" pitchFamily="34" charset="0"/>
                <a:cs typeface="Calibri" panose="020F0502020204030204" pitchFamily="34" charset="0"/>
              </a:rPr>
              <a:t>Thank you for your valuable time and input!</a:t>
            </a:r>
            <a:br>
              <a:rPr lang="en-US" sz="5400" b="1" dirty="0">
                <a:solidFill>
                  <a:srgbClr val="000000"/>
                </a:solidFill>
                <a:latin typeface="Calibri" panose="020F0502020204030204" pitchFamily="34" charset="0"/>
                <a:cs typeface="Calibri" panose="020F0502020204030204" pitchFamily="34" charset="0"/>
              </a:rPr>
            </a:br>
            <a:endParaRPr lang="en-US" sz="54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77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B57D3-30B8-954A-93BD-C963C1B967AB}"/>
              </a:ext>
            </a:extLst>
          </p:cNvPr>
          <p:cNvSpPr>
            <a:spLocks noGrp="1"/>
          </p:cNvSpPr>
          <p:nvPr>
            <p:ph type="title"/>
          </p:nvPr>
        </p:nvSpPr>
        <p:spPr>
          <a:xfrm>
            <a:off x="411480" y="991443"/>
            <a:ext cx="4502858" cy="1087819"/>
          </a:xfrm>
        </p:spPr>
        <p:txBody>
          <a:bodyPr vert="horz" lIns="91440" tIns="45720" rIns="91440" bIns="45720" rtlCol="0" anchor="b">
            <a:normAutofit/>
          </a:bodyPr>
          <a:lstStyle/>
          <a:p>
            <a:r>
              <a:rPr lang="en-US" kern="1200" dirty="0">
                <a:latin typeface="+mj-lt"/>
                <a:ea typeface="+mj-ea"/>
                <a:cs typeface="+mj-cs"/>
              </a:rPr>
              <a:t>Demographic Form</a:t>
            </a:r>
          </a:p>
        </p:txBody>
      </p:sp>
      <p:sp>
        <p:nvSpPr>
          <p:cNvPr id="28" name="!!accent">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E217CB0-FA9C-FC45-BB8F-B3328740242E}"/>
              </a:ext>
            </a:extLst>
          </p:cNvPr>
          <p:cNvSpPr>
            <a:spLocks noGrp="1"/>
          </p:cNvSpPr>
          <p:nvPr>
            <p:ph idx="1"/>
          </p:nvPr>
        </p:nvSpPr>
        <p:spPr>
          <a:xfrm>
            <a:off x="411480" y="2684095"/>
            <a:ext cx="4502858" cy="3492868"/>
          </a:xfrm>
        </p:spPr>
        <p:txBody>
          <a:bodyPr vert="horz" lIns="91440" tIns="45720" rIns="91440" bIns="45720" rtlCol="0">
            <a:normAutofit/>
          </a:bodyPr>
          <a:lstStyle/>
          <a:p>
            <a:pPr marL="0" indent="0">
              <a:buNone/>
            </a:pPr>
            <a:r>
              <a:rPr lang="en-US" sz="3200" kern="1200" dirty="0">
                <a:latin typeface="+mn-lt"/>
                <a:ea typeface="+mn-ea"/>
                <a:cs typeface="+mn-cs"/>
              </a:rPr>
              <a:t>Please take a couple minutes to complete the demographic form. </a:t>
            </a:r>
          </a:p>
        </p:txBody>
      </p:sp>
      <p:pic>
        <p:nvPicPr>
          <p:cNvPr id="22" name="Picture 21" descr="Colourful carved figures of humans">
            <a:extLst>
              <a:ext uri="{FF2B5EF4-FFF2-40B4-BE49-F238E27FC236}">
                <a16:creationId xmlns:a16="http://schemas.microsoft.com/office/drawing/2014/main" id="{EEB42582-CAC3-AC5A-5529-D92B060C363E}"/>
              </a:ext>
            </a:extLst>
          </p:cNvPr>
          <p:cNvPicPr>
            <a:picLocks noChangeAspect="1"/>
          </p:cNvPicPr>
          <p:nvPr/>
        </p:nvPicPr>
        <p:blipFill rotWithShape="1">
          <a:blip r:embed="rId3"/>
          <a:srcRect l="14760" r="14528" b="-1"/>
          <a:stretch/>
        </p:blipFill>
        <p:spPr>
          <a:xfrm>
            <a:off x="5385816" y="-2"/>
            <a:ext cx="6806184" cy="6858001"/>
          </a:xfrm>
          <a:prstGeom prst="rect">
            <a:avLst/>
          </a:prstGeom>
        </p:spPr>
      </p:pic>
    </p:spTree>
    <p:extLst>
      <p:ext uri="{BB962C8B-B14F-4D97-AF65-F5344CB8AC3E}">
        <p14:creationId xmlns:p14="http://schemas.microsoft.com/office/powerpoint/2010/main" val="244418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A hand of two adults and a kid on top of each other">
            <a:extLst>
              <a:ext uri="{FF2B5EF4-FFF2-40B4-BE49-F238E27FC236}">
                <a16:creationId xmlns:a16="http://schemas.microsoft.com/office/drawing/2014/main" id="{861649CC-07B6-7741-1319-3DA0B4E14761}"/>
              </a:ext>
            </a:extLst>
          </p:cNvPr>
          <p:cNvPicPr>
            <a:picLocks noChangeAspect="1"/>
          </p:cNvPicPr>
          <p:nvPr/>
        </p:nvPicPr>
        <p:blipFill rotWithShape="1">
          <a:blip r:embed="rId3"/>
          <a:srcRect r="15617" b="-1"/>
          <a:stretch/>
        </p:blipFill>
        <p:spPr>
          <a:xfrm>
            <a:off x="3522468" y="10"/>
            <a:ext cx="8669532" cy="6857990"/>
          </a:xfrm>
          <a:prstGeom prst="rect">
            <a:avLst/>
          </a:prstGeom>
        </p:spPr>
      </p:pic>
      <p:sp>
        <p:nvSpPr>
          <p:cNvPr id="47" name="Rectangle 4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EC39FB-9038-F34A-BE56-CB2F993E9ABC}"/>
              </a:ext>
            </a:extLst>
          </p:cNvPr>
          <p:cNvSpPr>
            <a:spLocks noGrp="1"/>
          </p:cNvSpPr>
          <p:nvPr>
            <p:ph type="title"/>
          </p:nvPr>
        </p:nvSpPr>
        <p:spPr>
          <a:xfrm>
            <a:off x="424815" y="1318763"/>
            <a:ext cx="3438144" cy="1124712"/>
          </a:xfrm>
        </p:spPr>
        <p:txBody>
          <a:bodyPr anchor="b">
            <a:normAutofit/>
          </a:bodyPr>
          <a:lstStyle/>
          <a:p>
            <a:r>
              <a:rPr lang="en-US" dirty="0"/>
              <a:t>Introductions</a:t>
            </a:r>
          </a:p>
        </p:txBody>
      </p:sp>
      <p:sp>
        <p:nvSpPr>
          <p:cNvPr id="49" name="Rectangle 4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911C30-C98D-D443-A6CC-DAFA15E349F7}"/>
              </a:ext>
            </a:extLst>
          </p:cNvPr>
          <p:cNvSpPr>
            <a:spLocks noGrp="1"/>
          </p:cNvSpPr>
          <p:nvPr>
            <p:ph idx="1"/>
          </p:nvPr>
        </p:nvSpPr>
        <p:spPr>
          <a:xfrm>
            <a:off x="371094" y="2718054"/>
            <a:ext cx="5461670" cy="3207258"/>
          </a:xfrm>
        </p:spPr>
        <p:txBody>
          <a:bodyPr anchor="t">
            <a:noAutofit/>
          </a:bodyPr>
          <a:lstStyle/>
          <a:p>
            <a:pPr marL="0" indent="0">
              <a:buNone/>
            </a:pPr>
            <a:r>
              <a:rPr lang="en-US" sz="3200" dirty="0"/>
              <a:t>First let’s start by having you tell us your name and something about your family.  </a:t>
            </a:r>
          </a:p>
          <a:p>
            <a:pPr marL="0" indent="0">
              <a:buNone/>
            </a:pPr>
            <a:endParaRPr lang="en-US" sz="3200" dirty="0"/>
          </a:p>
          <a:p>
            <a:pPr marL="0" indent="0">
              <a:buNone/>
            </a:pPr>
            <a:r>
              <a:rPr lang="en-US" sz="3200" dirty="0"/>
              <a:t>What is your favorite thing to do together? </a:t>
            </a:r>
          </a:p>
        </p:txBody>
      </p:sp>
    </p:spTree>
    <p:extLst>
      <p:ext uri="{BB962C8B-B14F-4D97-AF65-F5344CB8AC3E}">
        <p14:creationId xmlns:p14="http://schemas.microsoft.com/office/powerpoint/2010/main" val="38355977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heckbox Checked with solid fill">
            <a:extLst>
              <a:ext uri="{FF2B5EF4-FFF2-40B4-BE49-F238E27FC236}">
                <a16:creationId xmlns:a16="http://schemas.microsoft.com/office/drawing/2014/main" id="{D92EA91D-A56D-EC42-494B-35AB41A65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
        <p:nvSpPr>
          <p:cNvPr id="34" name="Freeform: Shape 3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5E024C1-1A8A-D24D-B683-1F8062D7D577}"/>
              </a:ext>
            </a:extLst>
          </p:cNvPr>
          <p:cNvSpPr>
            <a:spLocks noGrp="1"/>
          </p:cNvSpPr>
          <p:nvPr>
            <p:ph type="title"/>
          </p:nvPr>
        </p:nvSpPr>
        <p:spPr>
          <a:xfrm>
            <a:off x="5759353" y="642325"/>
            <a:ext cx="5337270" cy="1835911"/>
          </a:xfrm>
        </p:spPr>
        <p:txBody>
          <a:bodyPr anchor="b">
            <a:normAutofit/>
          </a:bodyPr>
          <a:lstStyle/>
          <a:p>
            <a:r>
              <a:rPr lang="en-US" sz="5400" dirty="0"/>
              <a:t>Consent</a:t>
            </a:r>
          </a:p>
        </p:txBody>
      </p:sp>
      <p:sp>
        <p:nvSpPr>
          <p:cNvPr id="3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39DB1F2B-B555-1240-B04A-FFBDDAEE9C57}"/>
              </a:ext>
            </a:extLst>
          </p:cNvPr>
          <p:cNvSpPr>
            <a:spLocks noGrp="1"/>
          </p:cNvSpPr>
          <p:nvPr>
            <p:ph idx="1"/>
          </p:nvPr>
        </p:nvSpPr>
        <p:spPr>
          <a:xfrm>
            <a:off x="5759354" y="2798064"/>
            <a:ext cx="5461095" cy="3417611"/>
          </a:xfrm>
        </p:spPr>
        <p:txBody>
          <a:bodyPr anchor="t">
            <a:normAutofit/>
          </a:bodyPr>
          <a:lstStyle/>
          <a:p>
            <a:pPr marL="0" indent="0">
              <a:buNone/>
            </a:pPr>
            <a:r>
              <a:rPr lang="en-US" sz="3200" dirty="0"/>
              <a:t>Your responses will not have identifying information.</a:t>
            </a:r>
          </a:p>
          <a:p>
            <a:pPr marL="0" indent="0">
              <a:buNone/>
            </a:pPr>
            <a:endParaRPr lang="en-US" sz="3200" dirty="0"/>
          </a:p>
          <a:p>
            <a:pPr marL="0" indent="0">
              <a:buNone/>
            </a:pPr>
            <a:r>
              <a:rPr lang="en-US" sz="3200" dirty="0"/>
              <a:t>Your participation is VOLUNTARY. </a:t>
            </a:r>
          </a:p>
        </p:txBody>
      </p:sp>
    </p:spTree>
    <p:extLst>
      <p:ext uri="{BB962C8B-B14F-4D97-AF65-F5344CB8AC3E}">
        <p14:creationId xmlns:p14="http://schemas.microsoft.com/office/powerpoint/2010/main" val="284586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Lock">
            <a:extLst>
              <a:ext uri="{FF2B5EF4-FFF2-40B4-BE49-F238E27FC236}">
                <a16:creationId xmlns:a16="http://schemas.microsoft.com/office/drawing/2014/main" id="{5CAF8123-1313-2768-5FB8-8B783A8585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
        <p:nvSpPr>
          <p:cNvPr id="35" name="Freeform: Shape 3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7A02932-AD9D-9540-9B82-B411BBE82B9D}"/>
              </a:ext>
            </a:extLst>
          </p:cNvPr>
          <p:cNvSpPr>
            <a:spLocks noGrp="1"/>
          </p:cNvSpPr>
          <p:nvPr>
            <p:ph type="title"/>
          </p:nvPr>
        </p:nvSpPr>
        <p:spPr>
          <a:xfrm>
            <a:off x="5742361" y="642325"/>
            <a:ext cx="5337270" cy="1835911"/>
          </a:xfrm>
        </p:spPr>
        <p:txBody>
          <a:bodyPr anchor="b">
            <a:normAutofit/>
          </a:bodyPr>
          <a:lstStyle/>
          <a:p>
            <a:r>
              <a:rPr lang="en-US" sz="5400" dirty="0"/>
              <a:t>Confidentiality </a:t>
            </a:r>
          </a:p>
        </p:txBody>
      </p:sp>
      <p:sp>
        <p:nvSpPr>
          <p:cNvPr id="3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862CF9-AF80-F54B-B313-F29CAE41CB2B}"/>
              </a:ext>
            </a:extLst>
          </p:cNvPr>
          <p:cNvSpPr>
            <a:spLocks noGrp="1"/>
          </p:cNvSpPr>
          <p:nvPr>
            <p:ph idx="1"/>
          </p:nvPr>
        </p:nvSpPr>
        <p:spPr>
          <a:xfrm>
            <a:off x="5759354" y="2798064"/>
            <a:ext cx="6432646" cy="4059936"/>
          </a:xfrm>
        </p:spPr>
        <p:txBody>
          <a:bodyPr anchor="t">
            <a:noAutofit/>
          </a:bodyPr>
          <a:lstStyle/>
          <a:p>
            <a:pPr>
              <a:lnSpc>
                <a:spcPct val="100000"/>
              </a:lnSpc>
              <a:spcAft>
                <a:spcPts val="1800"/>
              </a:spcAft>
            </a:pPr>
            <a:r>
              <a:rPr lang="en-US" dirty="0"/>
              <a:t>All information you provide will be kept confidential.  To protect your confidentiality, we will not link any personal identifiable information (including your name) to the questions. </a:t>
            </a:r>
          </a:p>
          <a:p>
            <a:pPr>
              <a:lnSpc>
                <a:spcPct val="100000"/>
              </a:lnSpc>
            </a:pPr>
            <a:r>
              <a:rPr lang="en-US" dirty="0"/>
              <a:t>No identifying information will appear when we present the results. </a:t>
            </a:r>
          </a:p>
        </p:txBody>
      </p:sp>
    </p:spTree>
    <p:extLst>
      <p:ext uri="{BB962C8B-B14F-4D97-AF65-F5344CB8AC3E}">
        <p14:creationId xmlns:p14="http://schemas.microsoft.com/office/powerpoint/2010/main" val="55015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0F8222-28CD-234D-95AF-9F28B77DBBCF}"/>
              </a:ext>
            </a:extLst>
          </p:cNvPr>
          <p:cNvSpPr>
            <a:spLocks noGrp="1"/>
          </p:cNvSpPr>
          <p:nvPr>
            <p:ph type="title"/>
          </p:nvPr>
        </p:nvSpPr>
        <p:spPr>
          <a:xfrm>
            <a:off x="572493" y="238539"/>
            <a:ext cx="11018520" cy="1434415"/>
          </a:xfrm>
        </p:spPr>
        <p:txBody>
          <a:bodyPr anchor="b">
            <a:normAutofit/>
          </a:bodyPr>
          <a:lstStyle/>
          <a:p>
            <a:r>
              <a:rPr lang="en-US" sz="5400" dirty="0"/>
              <a:t>Norms/Rules</a:t>
            </a:r>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3051419E-A636-4D33-9B29-3BDA5B20F40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28434401"/>
              </p:ext>
            </p:extLst>
          </p:nvPr>
        </p:nvGraphicFramePr>
        <p:xfrm>
          <a:off x="572492" y="2071316"/>
          <a:ext cx="11018519"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20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78D80-7E7A-0B4A-B948-EB052972A5CE}"/>
              </a:ext>
            </a:extLst>
          </p:cNvPr>
          <p:cNvSpPr>
            <a:spLocks noGrp="1"/>
          </p:cNvSpPr>
          <p:nvPr>
            <p:ph type="title"/>
          </p:nvPr>
        </p:nvSpPr>
        <p:spPr>
          <a:xfrm>
            <a:off x="836675" y="1038291"/>
            <a:ext cx="10515600" cy="1133499"/>
          </a:xfrm>
        </p:spPr>
        <p:txBody>
          <a:bodyPr>
            <a:noAutofit/>
          </a:bodyPr>
          <a:lstStyle/>
          <a:p>
            <a:pPr algn="ctr"/>
            <a:r>
              <a:rPr lang="en-US" sz="3200" b="1" dirty="0"/>
              <a:t>Parts of the California Protocol for Addressing Significant Disproportionality in Special Education</a:t>
            </a:r>
            <a:br>
              <a:rPr lang="en-US" sz="3200" dirty="0"/>
            </a:br>
            <a:r>
              <a:rPr lang="en-US" sz="3200" b="1" dirty="0"/>
              <a:t>Parent/Caregiver Questionnaire </a:t>
            </a:r>
            <a:br>
              <a:rPr lang="en-US" sz="3200" dirty="0"/>
            </a:br>
            <a:br>
              <a:rPr lang="en-US" sz="3200" dirty="0"/>
            </a:br>
            <a:br>
              <a:rPr lang="en-US" sz="3200" b="1" dirty="0"/>
            </a:br>
            <a:endParaRPr lang="en-US" sz="3200" dirty="0"/>
          </a:p>
        </p:txBody>
      </p:sp>
      <p:sp>
        <p:nvSpPr>
          <p:cNvPr id="36" name="Rectangle 35">
            <a:extLst>
              <a:ext uri="{FF2B5EF4-FFF2-40B4-BE49-F238E27FC236}">
                <a16:creationId xmlns:a16="http://schemas.microsoft.com/office/drawing/2014/main" id="{A8B02627-2833-DDA7-60F9-2680BB9C43CD}"/>
              </a:ext>
              <a:ext uri="{C183D7F6-B498-43B3-948B-1728B52AA6E4}">
                <adec:decorative xmlns:adec="http://schemas.microsoft.com/office/drawing/2017/decorative" val="1"/>
              </a:ext>
            </a:extLst>
          </p:cNvPr>
          <p:cNvSpPr/>
          <p:nvPr/>
        </p:nvSpPr>
        <p:spPr>
          <a:xfrm>
            <a:off x="1011428" y="1843946"/>
            <a:ext cx="10532067" cy="10265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89220D8-58A8-5980-DBC7-A134E4CC63B3}"/>
              </a:ext>
              <a:ext uri="{C183D7F6-B498-43B3-948B-1728B52AA6E4}">
                <adec:decorative xmlns:adec="http://schemas.microsoft.com/office/drawing/2017/decorative" val="1"/>
              </a:ext>
            </a:extLst>
          </p:cNvPr>
          <p:cNvGrpSpPr/>
          <p:nvPr/>
        </p:nvGrpSpPr>
        <p:grpSpPr>
          <a:xfrm>
            <a:off x="498177" y="1843946"/>
            <a:ext cx="1026503" cy="1026503"/>
            <a:chOff x="711856" y="807600"/>
            <a:chExt cx="1026503" cy="1026503"/>
          </a:xfrm>
          <a:solidFill>
            <a:schemeClr val="accent2">
              <a:lumMod val="40000"/>
              <a:lumOff val="60000"/>
            </a:schemeClr>
          </a:solidFill>
        </p:grpSpPr>
        <p:sp>
          <p:nvSpPr>
            <p:cNvPr id="4" name="Oval 3">
              <a:extLst>
                <a:ext uri="{FF2B5EF4-FFF2-40B4-BE49-F238E27FC236}">
                  <a16:creationId xmlns:a16="http://schemas.microsoft.com/office/drawing/2014/main" id="{FD5B1945-1285-25E4-0F7B-21EB96158D8D}"/>
                </a:ext>
              </a:extLst>
            </p:cNvPr>
            <p:cNvSpPr/>
            <p:nvPr/>
          </p:nvSpPr>
          <p:spPr>
            <a:xfrm>
              <a:off x="711856"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BC4CC6BA-5411-3A91-6DCF-923F955A91C9}"/>
                </a:ext>
              </a:extLst>
            </p:cNvPr>
            <p:cNvSpPr txBox="1"/>
            <p:nvPr/>
          </p:nvSpPr>
          <p:spPr>
            <a:xfrm>
              <a:off x="862184"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tx1"/>
                  </a:solidFill>
                </a:rPr>
                <a:t>1</a:t>
              </a:r>
            </a:p>
          </p:txBody>
        </p:sp>
      </p:grpSp>
      <p:sp>
        <p:nvSpPr>
          <p:cNvPr id="37" name="Rectangle 36">
            <a:extLst>
              <a:ext uri="{FF2B5EF4-FFF2-40B4-BE49-F238E27FC236}">
                <a16:creationId xmlns:a16="http://schemas.microsoft.com/office/drawing/2014/main" id="{F6628F13-F056-D3D6-AB4B-6835064214D7}"/>
              </a:ext>
              <a:ext uri="{C183D7F6-B498-43B3-948B-1728B52AA6E4}">
                <adec:decorative xmlns:adec="http://schemas.microsoft.com/office/drawing/2017/decorative" val="1"/>
              </a:ext>
            </a:extLst>
          </p:cNvPr>
          <p:cNvSpPr/>
          <p:nvPr/>
        </p:nvSpPr>
        <p:spPr>
          <a:xfrm>
            <a:off x="1011427" y="3070525"/>
            <a:ext cx="10532067" cy="102650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7C5F48D-6F2C-FA6C-6D6E-E4424014E419}"/>
              </a:ext>
              <a:ext uri="{C183D7F6-B498-43B3-948B-1728B52AA6E4}">
                <adec:decorative xmlns:adec="http://schemas.microsoft.com/office/drawing/2017/decorative" val="1"/>
              </a:ext>
            </a:extLst>
          </p:cNvPr>
          <p:cNvSpPr/>
          <p:nvPr/>
        </p:nvSpPr>
        <p:spPr>
          <a:xfrm>
            <a:off x="1011426" y="4297104"/>
            <a:ext cx="10532067" cy="1026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59EDDFB-6D4E-5B88-B2BF-A387C4FCDED8}"/>
              </a:ext>
              <a:ext uri="{C183D7F6-B498-43B3-948B-1728B52AA6E4}">
                <adec:decorative xmlns:adec="http://schemas.microsoft.com/office/drawing/2017/decorative" val="1"/>
              </a:ext>
            </a:extLst>
          </p:cNvPr>
          <p:cNvGrpSpPr/>
          <p:nvPr/>
        </p:nvGrpSpPr>
        <p:grpSpPr>
          <a:xfrm>
            <a:off x="498177" y="3070525"/>
            <a:ext cx="1026503" cy="1026503"/>
            <a:chOff x="3400317" y="807600"/>
            <a:chExt cx="1026503" cy="1026503"/>
          </a:xfrm>
          <a:solidFill>
            <a:schemeClr val="accent2">
              <a:lumMod val="60000"/>
              <a:lumOff val="40000"/>
            </a:schemeClr>
          </a:solidFill>
        </p:grpSpPr>
        <p:sp>
          <p:nvSpPr>
            <p:cNvPr id="9" name="Oval 8">
              <a:extLst>
                <a:ext uri="{FF2B5EF4-FFF2-40B4-BE49-F238E27FC236}">
                  <a16:creationId xmlns:a16="http://schemas.microsoft.com/office/drawing/2014/main" id="{33FF7176-C5A8-7C4C-FAC9-EE578B2DAA25}"/>
                </a:ext>
              </a:extLst>
            </p:cNvPr>
            <p:cNvSpPr/>
            <p:nvPr/>
          </p:nvSpPr>
          <p:spPr>
            <a:xfrm>
              <a:off x="3400317"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30F61373-D53C-2DD5-905A-15DAF6173052}"/>
                </a:ext>
              </a:extLst>
            </p:cNvPr>
            <p:cNvSpPr txBox="1"/>
            <p:nvPr/>
          </p:nvSpPr>
          <p:spPr>
            <a:xfrm>
              <a:off x="3550645"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rPr>
                <a:t>2</a:t>
              </a:r>
            </a:p>
          </p:txBody>
        </p:sp>
      </p:grpSp>
      <p:grpSp>
        <p:nvGrpSpPr>
          <p:cNvPr id="12" name="Group 11">
            <a:extLst>
              <a:ext uri="{FF2B5EF4-FFF2-40B4-BE49-F238E27FC236}">
                <a16:creationId xmlns:a16="http://schemas.microsoft.com/office/drawing/2014/main" id="{6B4E8075-0196-D8F3-E85F-A94F0F572C14}"/>
              </a:ext>
              <a:ext uri="{C183D7F6-B498-43B3-948B-1728B52AA6E4}">
                <adec:decorative xmlns:adec="http://schemas.microsoft.com/office/drawing/2017/decorative" val="1"/>
              </a:ext>
            </a:extLst>
          </p:cNvPr>
          <p:cNvGrpSpPr/>
          <p:nvPr/>
        </p:nvGrpSpPr>
        <p:grpSpPr>
          <a:xfrm>
            <a:off x="498177" y="4297104"/>
            <a:ext cx="1026503" cy="1026503"/>
            <a:chOff x="6088778" y="807600"/>
            <a:chExt cx="1026503" cy="1026503"/>
          </a:xfrm>
          <a:solidFill>
            <a:schemeClr val="accent2"/>
          </a:solidFill>
        </p:grpSpPr>
        <p:sp>
          <p:nvSpPr>
            <p:cNvPr id="13" name="Oval 12">
              <a:extLst>
                <a:ext uri="{FF2B5EF4-FFF2-40B4-BE49-F238E27FC236}">
                  <a16:creationId xmlns:a16="http://schemas.microsoft.com/office/drawing/2014/main" id="{B70064A0-D099-3BF9-816F-2EF2945A80D0}"/>
                </a:ext>
              </a:extLst>
            </p:cNvPr>
            <p:cNvSpPr/>
            <p:nvPr/>
          </p:nvSpPr>
          <p:spPr>
            <a:xfrm>
              <a:off x="6088778"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Oval 4">
              <a:extLst>
                <a:ext uri="{FF2B5EF4-FFF2-40B4-BE49-F238E27FC236}">
                  <a16:creationId xmlns:a16="http://schemas.microsoft.com/office/drawing/2014/main" id="{C4979A13-6E21-333D-3D98-E8937142EF20}"/>
                </a:ext>
              </a:extLst>
            </p:cNvPr>
            <p:cNvSpPr txBox="1"/>
            <p:nvPr/>
          </p:nvSpPr>
          <p:spPr>
            <a:xfrm>
              <a:off x="6239106"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rPr>
                <a:t>3</a:t>
              </a:r>
            </a:p>
          </p:txBody>
        </p:sp>
      </p:grpSp>
      <p:sp>
        <p:nvSpPr>
          <p:cNvPr id="39" name="Rectangle 38">
            <a:extLst>
              <a:ext uri="{FF2B5EF4-FFF2-40B4-BE49-F238E27FC236}">
                <a16:creationId xmlns:a16="http://schemas.microsoft.com/office/drawing/2014/main" id="{C439718D-33D6-46EB-55E2-1C49FEBD37C6}"/>
              </a:ext>
              <a:ext uri="{C183D7F6-B498-43B3-948B-1728B52AA6E4}">
                <adec:decorative xmlns:adec="http://schemas.microsoft.com/office/drawing/2017/decorative" val="1"/>
              </a:ext>
            </a:extLst>
          </p:cNvPr>
          <p:cNvSpPr/>
          <p:nvPr/>
        </p:nvSpPr>
        <p:spPr>
          <a:xfrm>
            <a:off x="1011425" y="5523683"/>
            <a:ext cx="10532067" cy="102650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6C80636-CF79-D90E-50A2-957407AF4B1D}"/>
              </a:ext>
              <a:ext uri="{C183D7F6-B498-43B3-948B-1728B52AA6E4}">
                <adec:decorative xmlns:adec="http://schemas.microsoft.com/office/drawing/2017/decorative" val="1"/>
              </a:ext>
            </a:extLst>
          </p:cNvPr>
          <p:cNvGrpSpPr/>
          <p:nvPr/>
        </p:nvGrpSpPr>
        <p:grpSpPr>
          <a:xfrm>
            <a:off x="498177" y="5523684"/>
            <a:ext cx="1026503" cy="1026503"/>
            <a:chOff x="8777239" y="807600"/>
            <a:chExt cx="1026503" cy="1026503"/>
          </a:xfrm>
          <a:solidFill>
            <a:schemeClr val="accent2">
              <a:lumMod val="75000"/>
            </a:schemeClr>
          </a:solidFill>
        </p:grpSpPr>
        <p:sp>
          <p:nvSpPr>
            <p:cNvPr id="18" name="Oval 17">
              <a:extLst>
                <a:ext uri="{FF2B5EF4-FFF2-40B4-BE49-F238E27FC236}">
                  <a16:creationId xmlns:a16="http://schemas.microsoft.com/office/drawing/2014/main" id="{E2C61002-8455-DA89-13CD-8BB4F2F8969D}"/>
                </a:ext>
              </a:extLst>
            </p:cNvPr>
            <p:cNvSpPr/>
            <p:nvPr/>
          </p:nvSpPr>
          <p:spPr>
            <a:xfrm>
              <a:off x="8777239" y="807600"/>
              <a:ext cx="1026503" cy="1026503"/>
            </a:xfrm>
            <a:prstGeom prst="ellipse">
              <a:avLst/>
            </a:prstGeom>
            <a:grp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E95E3FCB-D4D0-CC75-794A-669CC772AAD1}"/>
                </a:ext>
              </a:extLst>
            </p:cNvPr>
            <p:cNvSpPr txBox="1"/>
            <p:nvPr/>
          </p:nvSpPr>
          <p:spPr>
            <a:xfrm>
              <a:off x="8927567" y="957928"/>
              <a:ext cx="725847" cy="72584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tx1"/>
                  </a:solidFill>
                </a:rPr>
                <a:t>4</a:t>
              </a:r>
            </a:p>
          </p:txBody>
        </p:sp>
      </p:grpSp>
      <p:sp>
        <p:nvSpPr>
          <p:cNvPr id="24" name="TextBox 23">
            <a:extLst>
              <a:ext uri="{FF2B5EF4-FFF2-40B4-BE49-F238E27FC236}">
                <a16:creationId xmlns:a16="http://schemas.microsoft.com/office/drawing/2014/main" id="{240A4C60-9756-A788-39D1-3B690F14D933}"/>
              </a:ext>
            </a:extLst>
          </p:cNvPr>
          <p:cNvSpPr txBox="1"/>
          <p:nvPr/>
        </p:nvSpPr>
        <p:spPr>
          <a:xfrm>
            <a:off x="1675008" y="1951858"/>
            <a:ext cx="9868487" cy="830997"/>
          </a:xfrm>
          <a:prstGeom prst="rect">
            <a:avLst/>
          </a:prstGeom>
          <a:noFill/>
        </p:spPr>
        <p:txBody>
          <a:bodyPr wrap="square">
            <a:spAutoFit/>
          </a:bodyPr>
          <a:lstStyle/>
          <a:p>
            <a:pPr lvl="0">
              <a:defRPr cap="all"/>
            </a:pPr>
            <a:r>
              <a:rPr lang="en-US" sz="2400" b="1" dirty="0"/>
              <a:t>Part I:</a:t>
            </a:r>
            <a:r>
              <a:rPr lang="en-US" sz="2400" dirty="0"/>
              <a:t> </a:t>
            </a:r>
            <a:r>
              <a:rPr lang="en-US" sz="2400" b="1" cap="none" dirty="0"/>
              <a:t>Child is identified as possibly needing additional supports in school </a:t>
            </a:r>
          </a:p>
          <a:p>
            <a:pPr lvl="0">
              <a:defRPr cap="all"/>
            </a:pPr>
            <a:r>
              <a:rPr lang="en-US" sz="2400" b="1" cap="none" dirty="0"/>
              <a:t>(academic, behavioral)</a:t>
            </a:r>
            <a:endParaRPr lang="en-US" sz="2400" cap="none" dirty="0"/>
          </a:p>
        </p:txBody>
      </p:sp>
      <p:sp>
        <p:nvSpPr>
          <p:cNvPr id="33" name="TextBox 32">
            <a:extLst>
              <a:ext uri="{FF2B5EF4-FFF2-40B4-BE49-F238E27FC236}">
                <a16:creationId xmlns:a16="http://schemas.microsoft.com/office/drawing/2014/main" id="{413D676F-983B-EF73-C1E5-C695F5A9457B}"/>
              </a:ext>
            </a:extLst>
          </p:cNvPr>
          <p:cNvSpPr txBox="1"/>
          <p:nvPr/>
        </p:nvSpPr>
        <p:spPr>
          <a:xfrm>
            <a:off x="1675008" y="3221104"/>
            <a:ext cx="9868487" cy="830997"/>
          </a:xfrm>
          <a:prstGeom prst="rect">
            <a:avLst/>
          </a:prstGeom>
          <a:noFill/>
        </p:spPr>
        <p:txBody>
          <a:bodyPr wrap="square">
            <a:spAutoFit/>
          </a:bodyPr>
          <a:lstStyle/>
          <a:p>
            <a:pPr lvl="0">
              <a:defRPr cap="all"/>
            </a:pPr>
            <a:r>
              <a:rPr lang="en-US" sz="2400" b="1" dirty="0"/>
              <a:t>Part II:</a:t>
            </a:r>
            <a:r>
              <a:rPr lang="en-US" sz="2400" dirty="0"/>
              <a:t> </a:t>
            </a:r>
            <a:r>
              <a:rPr lang="en-US" sz="2400" b="1" cap="none" dirty="0"/>
              <a:t>Pre-referral interventions (before the Individualized Education Plan (IEP) evaluation)</a:t>
            </a:r>
          </a:p>
        </p:txBody>
      </p:sp>
      <p:sp>
        <p:nvSpPr>
          <p:cNvPr id="34" name="TextBox 33">
            <a:extLst>
              <a:ext uri="{FF2B5EF4-FFF2-40B4-BE49-F238E27FC236}">
                <a16:creationId xmlns:a16="http://schemas.microsoft.com/office/drawing/2014/main" id="{02EE6DD1-B34A-C333-E85B-F9AB28390CF7}"/>
              </a:ext>
            </a:extLst>
          </p:cNvPr>
          <p:cNvSpPr txBox="1"/>
          <p:nvPr/>
        </p:nvSpPr>
        <p:spPr>
          <a:xfrm>
            <a:off x="1675008" y="4579522"/>
            <a:ext cx="9868487" cy="461665"/>
          </a:xfrm>
          <a:prstGeom prst="rect">
            <a:avLst/>
          </a:prstGeom>
          <a:noFill/>
        </p:spPr>
        <p:txBody>
          <a:bodyPr wrap="square">
            <a:spAutoFit/>
          </a:bodyPr>
          <a:lstStyle/>
          <a:p>
            <a:pPr lvl="0">
              <a:defRPr cap="all"/>
            </a:pPr>
            <a:r>
              <a:rPr lang="en-US" sz="2400" b="1" dirty="0"/>
              <a:t>Part III:</a:t>
            </a:r>
            <a:r>
              <a:rPr lang="en-US" sz="2400" dirty="0"/>
              <a:t> </a:t>
            </a:r>
            <a:r>
              <a:rPr lang="en-US" sz="2400" b="1" cap="none" dirty="0"/>
              <a:t>Evaluation for IEP</a:t>
            </a:r>
          </a:p>
        </p:txBody>
      </p:sp>
      <p:sp>
        <p:nvSpPr>
          <p:cNvPr id="35" name="TextBox 34">
            <a:extLst>
              <a:ext uri="{FF2B5EF4-FFF2-40B4-BE49-F238E27FC236}">
                <a16:creationId xmlns:a16="http://schemas.microsoft.com/office/drawing/2014/main" id="{1B57F251-BCC9-FEB5-6B6F-5AB10CB8B9E4}"/>
              </a:ext>
            </a:extLst>
          </p:cNvPr>
          <p:cNvSpPr txBox="1"/>
          <p:nvPr/>
        </p:nvSpPr>
        <p:spPr>
          <a:xfrm>
            <a:off x="1675008" y="5806102"/>
            <a:ext cx="9868487" cy="461665"/>
          </a:xfrm>
          <a:prstGeom prst="rect">
            <a:avLst/>
          </a:prstGeom>
          <a:noFill/>
        </p:spPr>
        <p:txBody>
          <a:bodyPr wrap="square">
            <a:spAutoFit/>
          </a:bodyPr>
          <a:lstStyle/>
          <a:p>
            <a:pPr lvl="0">
              <a:defRPr cap="all"/>
            </a:pPr>
            <a:r>
              <a:rPr lang="en-US" sz="2400" b="1" dirty="0"/>
              <a:t>Part IV:</a:t>
            </a:r>
            <a:r>
              <a:rPr lang="en-US" sz="2400" dirty="0"/>
              <a:t> </a:t>
            </a:r>
            <a:r>
              <a:rPr lang="en-US" sz="2400" b="1" cap="none" dirty="0"/>
              <a:t>Determining Eligibility for IEP</a:t>
            </a:r>
          </a:p>
        </p:txBody>
      </p:sp>
    </p:spTree>
    <p:extLst>
      <p:ext uri="{BB962C8B-B14F-4D97-AF65-F5344CB8AC3E}">
        <p14:creationId xmlns:p14="http://schemas.microsoft.com/office/powerpoint/2010/main" val="5344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048D7707-B5E9-CD51-D307-93A913998F94}"/>
              </a:ext>
            </a:extLst>
          </p:cNvPr>
          <p:cNvPicPr>
            <a:picLocks noChangeAspect="1"/>
          </p:cNvPicPr>
          <p:nvPr/>
        </p:nvPicPr>
        <p:blipFill rotWithShape="1">
          <a:blip r:embed="rId4">
            <a:alphaModFix amt="85000"/>
          </a:blip>
          <a:srcRect b="15730"/>
          <a:stretch/>
        </p:blipFill>
        <p:spPr>
          <a:xfrm>
            <a:off x="0" y="1"/>
            <a:ext cx="12191980" cy="6857999"/>
          </a:xfrm>
          <a:prstGeom prst="rect">
            <a:avLst/>
          </a:prstGeom>
        </p:spPr>
      </p:pic>
      <p:sp>
        <p:nvSpPr>
          <p:cNvPr id="2" name="Title 1">
            <a:extLst>
              <a:ext uri="{FF2B5EF4-FFF2-40B4-BE49-F238E27FC236}">
                <a16:creationId xmlns:a16="http://schemas.microsoft.com/office/drawing/2014/main" id="{A8678C4B-A954-A241-B618-BCACB7FBC246}"/>
              </a:ext>
            </a:extLst>
          </p:cNvPr>
          <p:cNvSpPr>
            <a:spLocks noGrp="1"/>
          </p:cNvSpPr>
          <p:nvPr>
            <p:ph type="title"/>
          </p:nvPr>
        </p:nvSpPr>
        <p:spPr>
          <a:xfrm>
            <a:off x="7037613" y="1452728"/>
            <a:ext cx="5154387" cy="1098395"/>
          </a:xfrm>
        </p:spPr>
        <p:txBody>
          <a:bodyPr vert="horz" lIns="91440" tIns="45720" rIns="91440" bIns="45720" rtlCol="0" anchor="b">
            <a:normAutofit/>
          </a:bodyPr>
          <a:lstStyle/>
          <a:p>
            <a:pPr algn="ctr"/>
            <a:r>
              <a:rPr lang="en-US" sz="6000" dirty="0">
                <a:solidFill>
                  <a:schemeClr val="bg1"/>
                </a:solidFill>
              </a:rPr>
              <a:t>Questions?</a:t>
            </a:r>
            <a:r>
              <a:rPr lang="en-US" sz="6000" dirty="0">
                <a:solidFill>
                  <a:srgbClr val="DEB801"/>
                </a:solidFill>
              </a:rPr>
              <a:t>?</a:t>
            </a:r>
          </a:p>
        </p:txBody>
      </p:sp>
      <p:sp>
        <p:nvSpPr>
          <p:cNvPr id="3" name="Content Placeholder 2">
            <a:extLst>
              <a:ext uri="{FF2B5EF4-FFF2-40B4-BE49-F238E27FC236}">
                <a16:creationId xmlns:a16="http://schemas.microsoft.com/office/drawing/2014/main" id="{E37691B6-29DB-E549-96AA-9B582C920051}"/>
              </a:ext>
            </a:extLst>
          </p:cNvPr>
          <p:cNvSpPr>
            <a:spLocks noGrp="1"/>
          </p:cNvSpPr>
          <p:nvPr>
            <p:ph idx="1"/>
          </p:nvPr>
        </p:nvSpPr>
        <p:spPr>
          <a:xfrm>
            <a:off x="7037613" y="5759604"/>
            <a:ext cx="4948871" cy="1098395"/>
          </a:xfrm>
        </p:spPr>
        <p:txBody>
          <a:bodyPr vert="horz" lIns="91440" tIns="45720" rIns="91440" bIns="45720" rtlCol="0">
            <a:normAutofit/>
          </a:bodyPr>
          <a:lstStyle/>
          <a:p>
            <a:pPr marL="0" indent="0" algn="ctr">
              <a:buNone/>
            </a:pPr>
            <a:r>
              <a:rPr lang="en-US" sz="2400" dirty="0">
                <a:solidFill>
                  <a:schemeClr val="bg1"/>
                </a:solidFill>
              </a:rPr>
              <a:t>Recording will start after questions. (ONLY IF RECORDING)</a:t>
            </a:r>
          </a:p>
        </p:txBody>
      </p:sp>
    </p:spTree>
    <p:extLst>
      <p:ext uri="{BB962C8B-B14F-4D97-AF65-F5344CB8AC3E}">
        <p14:creationId xmlns:p14="http://schemas.microsoft.com/office/powerpoint/2010/main" val="895330580"/>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3177</TotalTime>
  <Words>783</Words>
  <Application>Microsoft Macintosh PowerPoint</Application>
  <PresentationFormat>Widescreen</PresentationFormat>
  <Paragraphs>108</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California Protocol for Addressing Significant Disproportionality in Special Education (CAPE)</vt:lpstr>
      <vt:lpstr>Focus Group: Disproportionality </vt:lpstr>
      <vt:lpstr>Demographic Form</vt:lpstr>
      <vt:lpstr>Introductions</vt:lpstr>
      <vt:lpstr>Consent</vt:lpstr>
      <vt:lpstr>Confidentiality </vt:lpstr>
      <vt:lpstr>Norms/Rules</vt:lpstr>
      <vt:lpstr>Parts of the California Protocol for Addressing Significant Disproportionality in Special Education Parent/Caregiver Questionnaire    </vt:lpstr>
      <vt:lpstr>Questions??</vt:lpstr>
      <vt:lpstr>Let’s talk about the time when you first started to worry about your child’s academic skills or behavior in school. Let’s go back to the time BEFORE your child received the first IEP in school.  We want to hear about the first steps that you took in getting your child help or what was offered by the schoolteachers. </vt:lpstr>
      <vt:lpstr>What did the school offer to help your child? </vt:lpstr>
      <vt:lpstr>Was your child getting any help or supports before the IEP evaluation? (ex: Tutoring, counseling) </vt:lpstr>
      <vt:lpstr>How was the decision of an IEP initial evaluation reached? Who decided that your child needed an evaluation for special education?</vt:lpstr>
      <vt:lpstr>Once it was decided that your child was going to be evaluated for the IEP, how would you describe the evaluation process for your child?</vt:lpstr>
      <vt:lpstr>After the evaluations were conducted, how was the IEP eligibility decided?</vt:lpstr>
      <vt:lpstr>Do you feel that you were meaningfully included in the decision of an IEP eligibility for your child?</vt:lpstr>
      <vt:lpstr>As a parent, how did you feel during the first IEP and subsequent IEP meetings?</vt:lpstr>
      <vt:lpstr>Recording will stop now.</vt:lpstr>
      <vt:lpstr>Questions?</vt:lpstr>
      <vt:lpstr>Thank you for your valuable time and input!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Significant Disproportionality</dc:title>
  <dc:creator>paul.luelmo@gmail.com</dc:creator>
  <cp:lastModifiedBy>Susan Stewart</cp:lastModifiedBy>
  <cp:revision>21</cp:revision>
  <dcterms:created xsi:type="dcterms:W3CDTF">2020-08-28T19:18:08Z</dcterms:created>
  <dcterms:modified xsi:type="dcterms:W3CDTF">2023-04-21T23:44:32Z</dcterms:modified>
</cp:coreProperties>
</file>